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6"/>
  </p:notesMasterIdLst>
  <p:sldIdLst>
    <p:sldId id="314" r:id="rId2"/>
    <p:sldId id="408" r:id="rId3"/>
    <p:sldId id="411" r:id="rId4"/>
    <p:sldId id="367" r:id="rId5"/>
    <p:sldId id="368" r:id="rId6"/>
    <p:sldId id="369" r:id="rId7"/>
    <p:sldId id="370" r:id="rId8"/>
    <p:sldId id="371" r:id="rId9"/>
    <p:sldId id="407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06" r:id="rId40"/>
    <p:sldId id="401" r:id="rId41"/>
    <p:sldId id="402" r:id="rId42"/>
    <p:sldId id="403" r:id="rId43"/>
    <p:sldId id="404" r:id="rId44"/>
    <p:sldId id="405" r:id="rId45"/>
  </p:sldIdLst>
  <p:sldSz cx="9144000" cy="6858000" type="screen4x3"/>
  <p:notesSz cx="6858000" cy="9144000"/>
  <p:defaultTextStyle>
    <a:lvl1pPr algn="ctr" defTabSz="410730">
      <a:defRPr sz="3000">
        <a:solidFill>
          <a:srgbClr val="535353"/>
        </a:solidFill>
        <a:latin typeface="+mn-lt"/>
        <a:ea typeface="+mn-ea"/>
        <a:cs typeface="+mn-cs"/>
        <a:sym typeface="Gill Sans Light"/>
      </a:defRPr>
    </a:lvl1pPr>
    <a:lvl2pPr indent="241080" algn="ctr" defTabSz="410730">
      <a:defRPr sz="3000">
        <a:solidFill>
          <a:srgbClr val="535353"/>
        </a:solidFill>
        <a:latin typeface="+mn-lt"/>
        <a:ea typeface="+mn-ea"/>
        <a:cs typeface="+mn-cs"/>
        <a:sym typeface="Gill Sans Light"/>
      </a:defRPr>
    </a:lvl2pPr>
    <a:lvl3pPr indent="482161" algn="ctr" defTabSz="410730">
      <a:defRPr sz="3000">
        <a:solidFill>
          <a:srgbClr val="535353"/>
        </a:solidFill>
        <a:latin typeface="+mn-lt"/>
        <a:ea typeface="+mn-ea"/>
        <a:cs typeface="+mn-cs"/>
        <a:sym typeface="Gill Sans Light"/>
      </a:defRPr>
    </a:lvl3pPr>
    <a:lvl4pPr indent="723242" algn="ctr" defTabSz="410730">
      <a:defRPr sz="3000">
        <a:solidFill>
          <a:srgbClr val="535353"/>
        </a:solidFill>
        <a:latin typeface="+mn-lt"/>
        <a:ea typeface="+mn-ea"/>
        <a:cs typeface="+mn-cs"/>
        <a:sym typeface="Gill Sans Light"/>
      </a:defRPr>
    </a:lvl4pPr>
    <a:lvl5pPr indent="964323" algn="ctr" defTabSz="410730">
      <a:defRPr sz="3000">
        <a:solidFill>
          <a:srgbClr val="535353"/>
        </a:solidFill>
        <a:latin typeface="+mn-lt"/>
        <a:ea typeface="+mn-ea"/>
        <a:cs typeface="+mn-cs"/>
        <a:sym typeface="Gill Sans Light"/>
      </a:defRPr>
    </a:lvl5pPr>
    <a:lvl6pPr indent="1205403" algn="ctr" defTabSz="410730">
      <a:defRPr sz="3000">
        <a:solidFill>
          <a:srgbClr val="535353"/>
        </a:solidFill>
        <a:latin typeface="+mn-lt"/>
        <a:ea typeface="+mn-ea"/>
        <a:cs typeface="+mn-cs"/>
        <a:sym typeface="Gill Sans Light"/>
      </a:defRPr>
    </a:lvl6pPr>
    <a:lvl7pPr indent="1446484" algn="ctr" defTabSz="410730">
      <a:defRPr sz="3000">
        <a:solidFill>
          <a:srgbClr val="535353"/>
        </a:solidFill>
        <a:latin typeface="+mn-lt"/>
        <a:ea typeface="+mn-ea"/>
        <a:cs typeface="+mn-cs"/>
        <a:sym typeface="Gill Sans Light"/>
      </a:defRPr>
    </a:lvl7pPr>
    <a:lvl8pPr indent="1687564" algn="ctr" defTabSz="410730">
      <a:defRPr sz="3000">
        <a:solidFill>
          <a:srgbClr val="535353"/>
        </a:solidFill>
        <a:latin typeface="+mn-lt"/>
        <a:ea typeface="+mn-ea"/>
        <a:cs typeface="+mn-cs"/>
        <a:sym typeface="Gill Sans Light"/>
      </a:defRPr>
    </a:lvl8pPr>
    <a:lvl9pPr indent="1928645" algn="ctr" defTabSz="410730">
      <a:defRPr sz="3000">
        <a:solidFill>
          <a:srgbClr val="535353"/>
        </a:solidFill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606"/>
    <a:srgbClr val="535353"/>
    <a:srgbClr val="CCCCCC"/>
    <a:srgbClr val="C1C1C1"/>
    <a:srgbClr val="D5D5D5"/>
    <a:srgbClr val="262626"/>
    <a:srgbClr val="999999"/>
    <a:srgbClr val="878787"/>
    <a:srgbClr val="333333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5F7579"/>
        </a:fontRef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5F7579"/>
        </a:fontRef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3" autoAdjust="0"/>
    <p:restoredTop sz="89944" autoAdjust="0"/>
  </p:normalViewPr>
  <p:slideViewPr>
    <p:cSldViewPr snapToGrid="0" snapToObjects="1">
      <p:cViewPr>
        <p:scale>
          <a:sx n="85" d="100"/>
          <a:sy n="85" d="100"/>
        </p:scale>
        <p:origin x="-1048" y="72"/>
      </p:cViewPr>
      <p:guideLst>
        <p:guide orient="horz" pos="1068"/>
        <p:guide pos="54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5901965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10730">
      <a:defRPr sz="1500">
        <a:latin typeface="Avenir Next Medium"/>
        <a:ea typeface="Avenir Next Medium"/>
        <a:cs typeface="Avenir Next Medium"/>
        <a:sym typeface="Lucida Grande"/>
      </a:defRPr>
    </a:lvl1pPr>
    <a:lvl2pPr indent="160721" defTabSz="410730">
      <a:defRPr sz="1500">
        <a:latin typeface="Lucida Grande"/>
        <a:ea typeface="Lucida Grande"/>
        <a:cs typeface="Lucida Grande"/>
        <a:sym typeface="Lucida Grande"/>
      </a:defRPr>
    </a:lvl2pPr>
    <a:lvl3pPr indent="321440" defTabSz="410730">
      <a:defRPr sz="1500">
        <a:latin typeface="Lucida Grande"/>
        <a:ea typeface="Lucida Grande"/>
        <a:cs typeface="Lucida Grande"/>
        <a:sym typeface="Lucida Grande"/>
      </a:defRPr>
    </a:lvl3pPr>
    <a:lvl4pPr indent="482161" defTabSz="410730">
      <a:defRPr sz="1500">
        <a:latin typeface="Lucida Grande"/>
        <a:ea typeface="Lucida Grande"/>
        <a:cs typeface="Lucida Grande"/>
        <a:sym typeface="Lucida Grande"/>
      </a:defRPr>
    </a:lvl4pPr>
    <a:lvl5pPr indent="642882" defTabSz="410730">
      <a:defRPr sz="1500">
        <a:latin typeface="Lucida Grande"/>
        <a:ea typeface="Lucida Grande"/>
        <a:cs typeface="Lucida Grande"/>
        <a:sym typeface="Lucida Grande"/>
      </a:defRPr>
    </a:lvl5pPr>
    <a:lvl6pPr indent="803602" defTabSz="410730">
      <a:defRPr sz="1500">
        <a:latin typeface="Lucida Grande"/>
        <a:ea typeface="Lucida Grande"/>
        <a:cs typeface="Lucida Grande"/>
        <a:sym typeface="Lucida Grande"/>
      </a:defRPr>
    </a:lvl6pPr>
    <a:lvl7pPr indent="964323" defTabSz="410730">
      <a:defRPr sz="1500">
        <a:latin typeface="Lucida Grande"/>
        <a:ea typeface="Lucida Grande"/>
        <a:cs typeface="Lucida Grande"/>
        <a:sym typeface="Lucida Grande"/>
      </a:defRPr>
    </a:lvl7pPr>
    <a:lvl8pPr indent="1125044" defTabSz="410730">
      <a:defRPr sz="1500">
        <a:latin typeface="Lucida Grande"/>
        <a:ea typeface="Lucida Grande"/>
        <a:cs typeface="Lucida Grande"/>
        <a:sym typeface="Lucida Grande"/>
      </a:defRPr>
    </a:lvl8pPr>
    <a:lvl9pPr indent="1285763" defTabSz="410730">
      <a:defRPr sz="15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10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0351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372910"/>
            <a:ext cx="9143999" cy="467892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50" baseline="0">
                <a:solidFill>
                  <a:schemeClr val="bg1"/>
                </a:solidFill>
                <a:latin typeface="+mn-lt"/>
                <a:cs typeface="Avenir Next Medium"/>
              </a:defRPr>
            </a:lvl1pPr>
            <a:lvl2pPr marL="457152" indent="0" algn="ctr">
              <a:buNone/>
              <a:defRPr sz="1800"/>
            </a:lvl2pPr>
            <a:lvl3pPr marL="914307" indent="0" algn="ctr">
              <a:buNone/>
              <a:defRPr sz="1800"/>
            </a:lvl3pPr>
            <a:lvl4pPr marL="1371459" indent="0" algn="ctr">
              <a:buNone/>
              <a:defRPr/>
            </a:lvl4pPr>
            <a:lvl5pPr marL="1828613" indent="0" algn="ctr">
              <a:buNone/>
              <a:defRPr/>
            </a:lvl5pPr>
          </a:lstStyle>
          <a:p>
            <a:pPr lvl="0"/>
            <a:r>
              <a:rPr lang="en-US" dirty="0" smtClean="0"/>
              <a:t>Prepared by [Your Name]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4704543"/>
            <a:ext cx="9143999" cy="467892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50" baseline="0">
                <a:solidFill>
                  <a:srgbClr val="C1C1C1"/>
                </a:solidFill>
                <a:latin typeface="+mn-lt"/>
                <a:cs typeface="Avenir Next Medium"/>
              </a:defRPr>
            </a:lvl1pPr>
            <a:lvl2pPr marL="457152" indent="0" algn="ctr">
              <a:buNone/>
              <a:defRPr sz="1800"/>
            </a:lvl2pPr>
            <a:lvl3pPr marL="914307" indent="0" algn="ctr">
              <a:buNone/>
              <a:defRPr sz="1800"/>
            </a:lvl3pPr>
            <a:lvl4pPr marL="1371459" indent="0" algn="ctr">
              <a:buNone/>
              <a:defRPr/>
            </a:lvl4pPr>
            <a:lvl5pPr marL="1828613" indent="0" algn="ctr">
              <a:buNone/>
              <a:defRPr/>
            </a:lvl5pPr>
          </a:lstStyle>
          <a:p>
            <a:pPr lvl="0"/>
            <a:r>
              <a:rPr lang="en-US" dirty="0" smtClean="0"/>
              <a:t>Add 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4291136"/>
            <a:ext cx="9143999" cy="46789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152" indent="0" algn="ctr">
              <a:buNone/>
              <a:defRPr sz="1800"/>
            </a:lvl2pPr>
            <a:lvl3pPr marL="914307" indent="0" algn="ctr">
              <a:buNone/>
              <a:defRPr sz="1800"/>
            </a:lvl3pPr>
            <a:lvl4pPr marL="1371459" indent="0" algn="ctr">
              <a:buNone/>
              <a:defRPr/>
            </a:lvl4pPr>
            <a:lvl5pPr marL="1828613" indent="0" algn="ctr">
              <a:buNone/>
              <a:defRPr/>
            </a:lvl5pPr>
          </a:lstStyle>
          <a:p>
            <a:pPr lvl="0"/>
            <a:r>
              <a:rPr lang="en-US" dirty="0" smtClean="0"/>
              <a:t>Enter District Name</a:t>
            </a:r>
          </a:p>
        </p:txBody>
      </p:sp>
      <p:pic>
        <p:nvPicPr>
          <p:cNvPr id="4" name="Picture 3" descr="LS_Logo_White_with_Gree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83" y="1947316"/>
            <a:ext cx="5047034" cy="138109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4320206" y="5236969"/>
            <a:ext cx="503588" cy="0"/>
          </a:xfrm>
          <a:prstGeom prst="line">
            <a:avLst/>
          </a:prstGeom>
          <a:ln w="25400">
            <a:solidFill>
              <a:schemeClr val="bg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S_Logo_White_with_Gree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83" y="1947316"/>
            <a:ext cx="5047034" cy="138109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320206" y="5236969"/>
            <a:ext cx="503588" cy="0"/>
          </a:xfrm>
          <a:prstGeom prst="line">
            <a:avLst/>
          </a:prstGeom>
          <a:ln w="25400">
            <a:solidFill>
              <a:schemeClr val="bg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26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y LightSail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57200" y="1280160"/>
            <a:ext cx="82296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3000" b="1" dirty="0" err="1" smtClean="0">
                <a:solidFill>
                  <a:srgbClr val="89C606"/>
                </a:solidFill>
                <a:latin typeface="+mj-lt"/>
              </a:rPr>
              <a:t>lightsail</a:t>
            </a:r>
            <a:r>
              <a:rPr lang="en-US" sz="3000" b="1" dirty="0" smtClean="0">
                <a:solidFill>
                  <a:srgbClr val="89C606"/>
                </a:solidFill>
                <a:latin typeface="+mj-lt"/>
              </a:rPr>
              <a:t>  (</a:t>
            </a:r>
            <a:r>
              <a:rPr lang="en-US" sz="3000" b="1" dirty="0" err="1" smtClean="0">
                <a:solidFill>
                  <a:srgbClr val="89C606"/>
                </a:solidFill>
                <a:latin typeface="+mj-lt"/>
              </a:rPr>
              <a:t>lahyt-seyl</a:t>
            </a:r>
            <a:r>
              <a:rPr lang="en-US" sz="3000" b="1" dirty="0" smtClean="0">
                <a:solidFill>
                  <a:srgbClr val="89C606"/>
                </a:solidFill>
                <a:latin typeface="+mj-lt"/>
              </a:rPr>
              <a:t>)</a:t>
            </a:r>
            <a:r>
              <a:rPr lang="en-US" sz="3000" dirty="0" smtClean="0">
                <a:latin typeface="Avenir Next Medium"/>
              </a:rPr>
              <a:t/>
            </a:r>
            <a:br>
              <a:rPr lang="en-US" sz="3000" dirty="0" smtClean="0">
                <a:latin typeface="Avenir Next Medium"/>
              </a:rPr>
            </a:br>
            <a:r>
              <a:rPr lang="en-US" sz="3000" dirty="0" smtClean="0">
                <a:solidFill>
                  <a:schemeClr val="accent6"/>
                </a:solidFill>
                <a:latin typeface="+mn-lt"/>
                <a:cs typeface="Avenir Next Medium"/>
              </a:rPr>
              <a:t>a device that reflects light particles from the sun, gaining momentum in the opposite direction to propel a spacecraft forward</a:t>
            </a:r>
          </a:p>
          <a:p>
            <a:pPr marL="0" indent="0" algn="l">
              <a:buNone/>
            </a:pPr>
            <a:endParaRPr lang="en-US" sz="5400" dirty="0" smtClean="0">
              <a:solidFill>
                <a:schemeClr val="accent6"/>
              </a:solidFill>
              <a:latin typeface="+mn-lt"/>
              <a:cs typeface="Avenir Next Medium"/>
            </a:endParaRPr>
          </a:p>
          <a:p>
            <a:pPr marL="0" indent="0" algn="l">
              <a:buNone/>
            </a:pPr>
            <a:r>
              <a:rPr lang="en-US" sz="3000" dirty="0" smtClean="0">
                <a:solidFill>
                  <a:schemeClr val="accent6"/>
                </a:solidFill>
                <a:latin typeface="+mn-lt"/>
                <a:cs typeface="Avenir Next Medium"/>
              </a:rPr>
              <a:t>We are a team of passionate education reformers, teachers and technologists with a mission to propel student achievement and address the very real literacy crisis in this country and beyond.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325716" y="3634986"/>
            <a:ext cx="503588" cy="0"/>
          </a:xfrm>
          <a:prstGeom prst="line">
            <a:avLst/>
          </a:prstGeom>
          <a:ln w="25400">
            <a:solidFill>
              <a:srgbClr val="89C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2"/>
          <p:cNvSpPr txBox="1">
            <a:spLocks/>
          </p:cNvSpPr>
          <p:nvPr/>
        </p:nvSpPr>
        <p:spPr>
          <a:xfrm>
            <a:off x="0" y="91440"/>
            <a:ext cx="9144000" cy="914400"/>
          </a:xfrm>
          <a:prstGeom prst="rect">
            <a:avLst/>
          </a:prstGeom>
        </p:spPr>
        <p:txBody>
          <a:bodyPr vert="horz" wrap="none" lIns="274320" tIns="45716" rIns="274320" bIns="45716" rtlCol="0" anchor="t" anchorCtr="0">
            <a:normAutofit/>
          </a:bodyPr>
          <a:lstStyle>
            <a:lvl1pPr algn="ctr" defTabSz="457154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333333"/>
                </a:solidFill>
                <a:latin typeface="Avenir Next Bold"/>
                <a:ea typeface="+mj-ea"/>
                <a:cs typeface="Avenir Next Bold"/>
              </a:defRPr>
            </a:lvl1pPr>
          </a:lstStyle>
          <a:p>
            <a:r>
              <a:rPr lang="en-US" dirty="0" smtClean="0">
                <a:latin typeface="+mj-lt"/>
              </a:rPr>
              <a:t>Why </a:t>
            </a:r>
            <a:r>
              <a:rPr lang="en-US" dirty="0" err="1" smtClean="0">
                <a:latin typeface="+mj-lt"/>
              </a:rPr>
              <a:t>LightSail</a:t>
            </a:r>
            <a:r>
              <a:rPr lang="en-US" dirty="0" smtClean="0">
                <a:latin typeface="+mj-lt"/>
              </a:rPr>
              <a:t>?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1280160"/>
            <a:ext cx="82296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3000" b="1" dirty="0" err="1" smtClean="0">
                <a:solidFill>
                  <a:srgbClr val="89C606"/>
                </a:solidFill>
                <a:latin typeface="+mj-lt"/>
              </a:rPr>
              <a:t>lightsail</a:t>
            </a:r>
            <a:r>
              <a:rPr lang="en-US" sz="3000" b="1" dirty="0" smtClean="0">
                <a:solidFill>
                  <a:srgbClr val="89C606"/>
                </a:solidFill>
                <a:latin typeface="+mj-lt"/>
              </a:rPr>
              <a:t>  (</a:t>
            </a:r>
            <a:r>
              <a:rPr lang="en-US" sz="3000" b="1" dirty="0" err="1" smtClean="0">
                <a:solidFill>
                  <a:srgbClr val="89C606"/>
                </a:solidFill>
                <a:latin typeface="+mj-lt"/>
              </a:rPr>
              <a:t>lahyt-seyl</a:t>
            </a:r>
            <a:r>
              <a:rPr lang="en-US" sz="3000" b="1" dirty="0" smtClean="0">
                <a:solidFill>
                  <a:srgbClr val="89C606"/>
                </a:solidFill>
                <a:latin typeface="+mj-lt"/>
              </a:rPr>
              <a:t>)</a:t>
            </a:r>
            <a:r>
              <a:rPr lang="en-US" sz="3000" dirty="0" smtClean="0">
                <a:latin typeface="Avenir Next Medium"/>
              </a:rPr>
              <a:t/>
            </a:r>
            <a:br>
              <a:rPr lang="en-US" sz="3000" dirty="0" smtClean="0">
                <a:latin typeface="Avenir Next Medium"/>
              </a:rPr>
            </a:br>
            <a:r>
              <a:rPr lang="en-US" sz="3000" dirty="0" smtClean="0">
                <a:solidFill>
                  <a:schemeClr val="accent6"/>
                </a:solidFill>
                <a:latin typeface="+mn-lt"/>
                <a:cs typeface="Avenir Next Medium"/>
              </a:rPr>
              <a:t>a device that reflects light particles from the sun, gaining momentum in the opposite direction to propel a spacecraft forward</a:t>
            </a:r>
          </a:p>
          <a:p>
            <a:pPr marL="0" indent="0" algn="l">
              <a:buNone/>
            </a:pPr>
            <a:endParaRPr lang="en-US" sz="5400" dirty="0" smtClean="0">
              <a:solidFill>
                <a:schemeClr val="accent6"/>
              </a:solidFill>
              <a:latin typeface="+mn-lt"/>
              <a:cs typeface="Avenir Next Medium"/>
            </a:endParaRPr>
          </a:p>
          <a:p>
            <a:pPr marL="0" indent="0" algn="l">
              <a:buNone/>
            </a:pPr>
            <a:r>
              <a:rPr lang="en-US" sz="3000" dirty="0" smtClean="0">
                <a:solidFill>
                  <a:schemeClr val="accent6"/>
                </a:solidFill>
                <a:latin typeface="+mn-lt"/>
                <a:cs typeface="Avenir Next Medium"/>
              </a:rPr>
              <a:t>We are a team of passionate education reformers, teachers and technologists with a mission to propel student achievement and address the very real literacy crisis in this country and beyond.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4325716" y="3634986"/>
            <a:ext cx="503588" cy="0"/>
          </a:xfrm>
          <a:prstGeom prst="line">
            <a:avLst/>
          </a:prstGeom>
          <a:ln w="25400">
            <a:solidFill>
              <a:srgbClr val="89C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2"/>
          <p:cNvSpPr txBox="1">
            <a:spLocks/>
          </p:cNvSpPr>
          <p:nvPr userDrawn="1"/>
        </p:nvSpPr>
        <p:spPr>
          <a:xfrm>
            <a:off x="0" y="91440"/>
            <a:ext cx="9144000" cy="914400"/>
          </a:xfrm>
          <a:prstGeom prst="rect">
            <a:avLst/>
          </a:prstGeom>
        </p:spPr>
        <p:txBody>
          <a:bodyPr vert="horz" wrap="none" lIns="274320" tIns="45716" rIns="274320" bIns="45716" rtlCol="0" anchor="t" anchorCtr="0">
            <a:normAutofit/>
          </a:bodyPr>
          <a:lstStyle>
            <a:lvl1pPr algn="ctr" defTabSz="457154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333333"/>
                </a:solidFill>
                <a:latin typeface="Avenir Next Bold"/>
                <a:ea typeface="+mj-ea"/>
                <a:cs typeface="Avenir Next Bold"/>
              </a:defRPr>
            </a:lvl1pPr>
          </a:lstStyle>
          <a:p>
            <a:r>
              <a:rPr lang="en-US" dirty="0" smtClean="0">
                <a:latin typeface="+mj-lt"/>
              </a:rPr>
              <a:t>Why </a:t>
            </a:r>
            <a:r>
              <a:rPr lang="en-US" dirty="0" err="1" smtClean="0">
                <a:latin typeface="+mj-lt"/>
              </a:rPr>
              <a:t>LightSail</a:t>
            </a:r>
            <a:r>
              <a:rPr lang="en-US" dirty="0" smtClean="0">
                <a:latin typeface="+mj-lt"/>
              </a:rPr>
              <a:t>?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222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w does LightSail work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65158" y="134471"/>
            <a:ext cx="4565158" cy="6586418"/>
          </a:xfrm>
          <a:prstGeom prst="rect">
            <a:avLst/>
          </a:prstGeom>
          <a:noFill/>
        </p:spPr>
        <p:txBody>
          <a:bodyPr wrap="square" lIns="274320" tIns="91440" rIns="274320" bIns="91440" rtlCol="0">
            <a:spAutoFit/>
          </a:bodyPr>
          <a:lstStyle/>
          <a:p>
            <a:r>
              <a:rPr lang="en-US" sz="3200" b="1" dirty="0">
                <a:solidFill>
                  <a:srgbClr val="333333"/>
                </a:solidFill>
                <a:latin typeface="+mj-lt"/>
              </a:rPr>
              <a:t>How </a:t>
            </a:r>
            <a:r>
              <a:rPr lang="en-US" sz="3200" b="1" dirty="0" smtClean="0">
                <a:solidFill>
                  <a:srgbClr val="333333"/>
                </a:solidFill>
                <a:latin typeface="+mj-lt"/>
              </a:rPr>
              <a:t>does</a:t>
            </a:r>
            <a:br>
              <a:rPr lang="en-US" sz="3200" b="1" dirty="0" smtClean="0">
                <a:solidFill>
                  <a:srgbClr val="333333"/>
                </a:solidFill>
                <a:latin typeface="+mj-lt"/>
              </a:rPr>
            </a:br>
            <a:r>
              <a:rPr lang="en-US" sz="3200" b="1" dirty="0" err="1" smtClean="0">
                <a:solidFill>
                  <a:srgbClr val="333333"/>
                </a:solidFill>
                <a:latin typeface="+mj-lt"/>
              </a:rPr>
              <a:t>LightSail</a:t>
            </a:r>
            <a:r>
              <a:rPr lang="en-US" sz="32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333333"/>
                </a:solidFill>
                <a:latin typeface="+mj-lt"/>
              </a:rPr>
              <a:t>work</a:t>
            </a:r>
            <a:r>
              <a:rPr lang="en-US" sz="3200" b="1" dirty="0" smtClean="0">
                <a:solidFill>
                  <a:srgbClr val="333333"/>
                </a:solidFill>
                <a:latin typeface="+mj-lt"/>
              </a:rPr>
              <a:t>?</a:t>
            </a:r>
          </a:p>
          <a:p>
            <a:endParaRPr lang="en-US" sz="3200" b="1" dirty="0" smtClean="0">
              <a:solidFill>
                <a:srgbClr val="333333"/>
              </a:solidFill>
              <a:latin typeface="+mj-lt"/>
            </a:endParaRPr>
          </a:p>
          <a:p>
            <a:pPr marL="342900" indent="-342900" algn="l">
              <a:spcAft>
                <a:spcPts val="1200"/>
              </a:spcAft>
              <a:buFont typeface="Lucida Grande"/>
              <a:buChar char="—"/>
            </a:pPr>
            <a:r>
              <a:rPr lang="en-US" sz="2000" dirty="0">
                <a:solidFill>
                  <a:schemeClr val="accent6"/>
                </a:solidFill>
                <a:latin typeface="+mn-lt"/>
                <a:cs typeface="Avenir Next Medium"/>
              </a:rPr>
              <a:t>Real books and real informational texts that kids want to </a:t>
            </a:r>
            <a:r>
              <a:rPr lang="en-US" sz="2000" dirty="0" smtClean="0">
                <a:solidFill>
                  <a:schemeClr val="accent6"/>
                </a:solidFill>
                <a:latin typeface="+mn-lt"/>
                <a:cs typeface="Avenir Next Medium"/>
              </a:rPr>
              <a:t>read</a:t>
            </a:r>
            <a:endParaRPr lang="en-US" sz="2000" dirty="0">
              <a:solidFill>
                <a:schemeClr val="accent6"/>
              </a:solidFill>
              <a:latin typeface="+mn-lt"/>
              <a:cs typeface="Avenir Next Medium"/>
            </a:endParaRPr>
          </a:p>
          <a:p>
            <a:pPr marL="342900" indent="-342900" algn="l">
              <a:spcAft>
                <a:spcPts val="1200"/>
              </a:spcAft>
              <a:buFont typeface="Lucida Grande"/>
              <a:buChar char="—"/>
            </a:pPr>
            <a:r>
              <a:rPr lang="en-US" sz="2000" dirty="0">
                <a:solidFill>
                  <a:schemeClr val="accent6"/>
                </a:solidFill>
                <a:latin typeface="+mn-lt"/>
                <a:cs typeface="Avenir Next Medium"/>
              </a:rPr>
              <a:t>Embedded Cloze and Comprehension </a:t>
            </a:r>
            <a:r>
              <a:rPr lang="en-US" sz="2000" dirty="0" smtClean="0">
                <a:solidFill>
                  <a:schemeClr val="accent6"/>
                </a:solidFill>
                <a:latin typeface="+mn-lt"/>
                <a:cs typeface="Avenir Next Medium"/>
              </a:rPr>
              <a:t>Assessments</a:t>
            </a:r>
            <a:endParaRPr lang="en-US" sz="2000" dirty="0">
              <a:solidFill>
                <a:schemeClr val="accent6"/>
              </a:solidFill>
              <a:latin typeface="+mn-lt"/>
              <a:cs typeface="Avenir Next Medium"/>
            </a:endParaRPr>
          </a:p>
          <a:p>
            <a:pPr marL="342900" indent="-342900" algn="l">
              <a:spcAft>
                <a:spcPts val="1200"/>
              </a:spcAft>
              <a:buFont typeface="Lucida Grande"/>
              <a:buChar char="—"/>
            </a:pPr>
            <a:r>
              <a:rPr lang="en-US" sz="2000" dirty="0">
                <a:solidFill>
                  <a:schemeClr val="accent6"/>
                </a:solidFill>
                <a:latin typeface="+mn-lt"/>
                <a:cs typeface="Avenir Next Medium"/>
              </a:rPr>
              <a:t>Real-time growth reports aligned to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  <a:cs typeface="Avenir Next Medium"/>
              </a:rPr>
              <a:t>Lexiles</a:t>
            </a:r>
            <a:endParaRPr lang="en-US" sz="2000" dirty="0">
              <a:solidFill>
                <a:schemeClr val="accent6"/>
              </a:solidFill>
              <a:latin typeface="+mn-lt"/>
              <a:cs typeface="Avenir Next Medium"/>
            </a:endParaRPr>
          </a:p>
          <a:p>
            <a:pPr marL="342900" indent="-342900" algn="l">
              <a:spcAft>
                <a:spcPts val="1200"/>
              </a:spcAft>
              <a:buFont typeface="Lucida Grande"/>
              <a:buChar char="—"/>
            </a:pPr>
            <a:r>
              <a:rPr lang="en-US" sz="2000" dirty="0">
                <a:solidFill>
                  <a:schemeClr val="accent6"/>
                </a:solidFill>
                <a:latin typeface="+mn-lt"/>
                <a:cs typeface="Avenir Next Medium"/>
              </a:rPr>
              <a:t>Adaptive recommendation engine based on student reading </a:t>
            </a:r>
            <a:r>
              <a:rPr lang="en-US" sz="2000" dirty="0" smtClean="0">
                <a:solidFill>
                  <a:schemeClr val="accent6"/>
                </a:solidFill>
                <a:latin typeface="+mn-lt"/>
                <a:cs typeface="Avenir Next Medium"/>
              </a:rPr>
              <a:t>level</a:t>
            </a:r>
            <a:endParaRPr lang="en-US" sz="2000" dirty="0">
              <a:solidFill>
                <a:schemeClr val="accent6"/>
              </a:solidFill>
              <a:latin typeface="+mn-lt"/>
              <a:cs typeface="Avenir Next Medium"/>
            </a:endParaRPr>
          </a:p>
          <a:p>
            <a:pPr marL="342900" indent="-342900" algn="l">
              <a:spcAft>
                <a:spcPts val="1200"/>
              </a:spcAft>
              <a:buFont typeface="Lucida Grande"/>
              <a:buChar char="—"/>
            </a:pPr>
            <a:r>
              <a:rPr lang="en-US" sz="2000" dirty="0">
                <a:solidFill>
                  <a:schemeClr val="accent6"/>
                </a:solidFill>
                <a:latin typeface="+mn-lt"/>
                <a:cs typeface="Avenir Next Medium"/>
              </a:rPr>
              <a:t>Integrate existing literacy assessments to determine starting point (i.e. STAR, MAP, </a:t>
            </a:r>
            <a:r>
              <a:rPr lang="en-US" sz="2000" dirty="0" err="1">
                <a:solidFill>
                  <a:schemeClr val="accent6"/>
                </a:solidFill>
                <a:latin typeface="+mn-lt"/>
                <a:cs typeface="Avenir Next Medium"/>
              </a:rPr>
              <a:t>iStation</a:t>
            </a:r>
            <a:r>
              <a:rPr lang="en-US" sz="2000" dirty="0">
                <a:solidFill>
                  <a:schemeClr val="accent6"/>
                </a:solidFill>
                <a:latin typeface="+mn-lt"/>
                <a:cs typeface="Avenir Next Medium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+mn-lt"/>
                <a:cs typeface="Avenir Next Medium"/>
              </a:rPr>
              <a:t>AIMSWeb</a:t>
            </a:r>
            <a:r>
              <a:rPr lang="en-US" sz="2000" dirty="0">
                <a:solidFill>
                  <a:schemeClr val="accent6"/>
                </a:solidFill>
                <a:latin typeface="+mn-lt"/>
                <a:cs typeface="Avenir Next Medium"/>
              </a:rPr>
              <a:t>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595943" y="1466650"/>
            <a:ext cx="503588" cy="0"/>
          </a:xfrm>
          <a:prstGeom prst="line">
            <a:avLst/>
          </a:prstGeom>
          <a:ln w="25400">
            <a:solidFill>
              <a:srgbClr val="89C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5" t="1512" r="-1"/>
          <a:stretch/>
        </p:blipFill>
        <p:spPr>
          <a:xfrm>
            <a:off x="0" y="0"/>
            <a:ext cx="4578842" cy="6857999"/>
          </a:xfrm>
          <a:prstGeom prst="rect">
            <a:avLst/>
          </a:prstGeom>
          <a:effectLst>
            <a:outerShdw blurRad="38100" dist="38100" algn="tl" rotWithShape="0">
              <a:srgbClr val="000000">
                <a:alpha val="10000"/>
              </a:srgbClr>
            </a:outerShdw>
          </a:effectLst>
        </p:spPr>
      </p:pic>
      <p:sp>
        <p:nvSpPr>
          <p:cNvPr id="6" name="TextBox 5"/>
          <p:cNvSpPr txBox="1"/>
          <p:nvPr userDrawn="1"/>
        </p:nvSpPr>
        <p:spPr>
          <a:xfrm>
            <a:off x="4565158" y="134471"/>
            <a:ext cx="4565158" cy="6586418"/>
          </a:xfrm>
          <a:prstGeom prst="rect">
            <a:avLst/>
          </a:prstGeom>
          <a:noFill/>
        </p:spPr>
        <p:txBody>
          <a:bodyPr wrap="square" lIns="274320" tIns="91440" rIns="274320" bIns="91440" rtlCol="0">
            <a:spAutoFit/>
          </a:bodyPr>
          <a:lstStyle/>
          <a:p>
            <a:r>
              <a:rPr lang="en-US" sz="3200" b="1" dirty="0">
                <a:solidFill>
                  <a:srgbClr val="333333"/>
                </a:solidFill>
                <a:latin typeface="+mj-lt"/>
              </a:rPr>
              <a:t>How </a:t>
            </a:r>
            <a:r>
              <a:rPr lang="en-US" sz="3200" b="1" dirty="0" smtClean="0">
                <a:solidFill>
                  <a:srgbClr val="333333"/>
                </a:solidFill>
                <a:latin typeface="+mj-lt"/>
              </a:rPr>
              <a:t>does</a:t>
            </a:r>
            <a:br>
              <a:rPr lang="en-US" sz="3200" b="1" dirty="0" smtClean="0">
                <a:solidFill>
                  <a:srgbClr val="333333"/>
                </a:solidFill>
                <a:latin typeface="+mj-lt"/>
              </a:rPr>
            </a:br>
            <a:r>
              <a:rPr lang="en-US" sz="3200" b="1" dirty="0" err="1" smtClean="0">
                <a:solidFill>
                  <a:srgbClr val="333333"/>
                </a:solidFill>
                <a:latin typeface="+mj-lt"/>
              </a:rPr>
              <a:t>LightSail</a:t>
            </a:r>
            <a:r>
              <a:rPr lang="en-US" sz="32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333333"/>
                </a:solidFill>
                <a:latin typeface="+mj-lt"/>
              </a:rPr>
              <a:t>work</a:t>
            </a:r>
            <a:r>
              <a:rPr lang="en-US" sz="3200" b="1" dirty="0" smtClean="0">
                <a:solidFill>
                  <a:srgbClr val="333333"/>
                </a:solidFill>
                <a:latin typeface="+mj-lt"/>
              </a:rPr>
              <a:t>?</a:t>
            </a:r>
          </a:p>
          <a:p>
            <a:endParaRPr lang="en-US" sz="3200" b="1" dirty="0" smtClean="0">
              <a:solidFill>
                <a:srgbClr val="333333"/>
              </a:solidFill>
              <a:latin typeface="+mj-lt"/>
            </a:endParaRPr>
          </a:p>
          <a:p>
            <a:pPr marL="342900" indent="-342900" algn="l">
              <a:spcAft>
                <a:spcPts val="1200"/>
              </a:spcAft>
              <a:buFont typeface="Lucida Grande"/>
              <a:buChar char="—"/>
            </a:pPr>
            <a:r>
              <a:rPr lang="en-US" sz="2000" dirty="0">
                <a:solidFill>
                  <a:schemeClr val="accent6"/>
                </a:solidFill>
                <a:latin typeface="+mn-lt"/>
                <a:cs typeface="Avenir Next Medium"/>
              </a:rPr>
              <a:t>Real books and real informational texts that kids want to </a:t>
            </a:r>
            <a:r>
              <a:rPr lang="en-US" sz="2000" dirty="0" smtClean="0">
                <a:solidFill>
                  <a:schemeClr val="accent6"/>
                </a:solidFill>
                <a:latin typeface="+mn-lt"/>
                <a:cs typeface="Avenir Next Medium"/>
              </a:rPr>
              <a:t>read</a:t>
            </a:r>
            <a:endParaRPr lang="en-US" sz="2000" dirty="0">
              <a:solidFill>
                <a:schemeClr val="accent6"/>
              </a:solidFill>
              <a:latin typeface="+mn-lt"/>
              <a:cs typeface="Avenir Next Medium"/>
            </a:endParaRPr>
          </a:p>
          <a:p>
            <a:pPr marL="342900" indent="-342900" algn="l">
              <a:spcAft>
                <a:spcPts val="1200"/>
              </a:spcAft>
              <a:buFont typeface="Lucida Grande"/>
              <a:buChar char="—"/>
            </a:pPr>
            <a:r>
              <a:rPr lang="en-US" sz="2000" dirty="0">
                <a:solidFill>
                  <a:schemeClr val="accent6"/>
                </a:solidFill>
                <a:latin typeface="+mn-lt"/>
                <a:cs typeface="Avenir Next Medium"/>
              </a:rPr>
              <a:t>Embedded Cloze and Comprehension </a:t>
            </a:r>
            <a:r>
              <a:rPr lang="en-US" sz="2000" dirty="0" smtClean="0">
                <a:solidFill>
                  <a:schemeClr val="accent6"/>
                </a:solidFill>
                <a:latin typeface="+mn-lt"/>
                <a:cs typeface="Avenir Next Medium"/>
              </a:rPr>
              <a:t>Assessments</a:t>
            </a:r>
            <a:endParaRPr lang="en-US" sz="2000" dirty="0">
              <a:solidFill>
                <a:schemeClr val="accent6"/>
              </a:solidFill>
              <a:latin typeface="+mn-lt"/>
              <a:cs typeface="Avenir Next Medium"/>
            </a:endParaRPr>
          </a:p>
          <a:p>
            <a:pPr marL="342900" indent="-342900" algn="l">
              <a:spcAft>
                <a:spcPts val="1200"/>
              </a:spcAft>
              <a:buFont typeface="Lucida Grande"/>
              <a:buChar char="—"/>
            </a:pPr>
            <a:r>
              <a:rPr lang="en-US" sz="2000" dirty="0">
                <a:solidFill>
                  <a:schemeClr val="accent6"/>
                </a:solidFill>
                <a:latin typeface="+mn-lt"/>
                <a:cs typeface="Avenir Next Medium"/>
              </a:rPr>
              <a:t>Real-time growth reports aligned to </a:t>
            </a:r>
            <a:r>
              <a:rPr lang="en-US" sz="2000" dirty="0" err="1" smtClean="0">
                <a:solidFill>
                  <a:schemeClr val="accent6"/>
                </a:solidFill>
                <a:latin typeface="+mn-lt"/>
                <a:cs typeface="Avenir Next Medium"/>
              </a:rPr>
              <a:t>Lexiles</a:t>
            </a:r>
            <a:endParaRPr lang="en-US" sz="2000" dirty="0">
              <a:solidFill>
                <a:schemeClr val="accent6"/>
              </a:solidFill>
              <a:latin typeface="+mn-lt"/>
              <a:cs typeface="Avenir Next Medium"/>
            </a:endParaRPr>
          </a:p>
          <a:p>
            <a:pPr marL="342900" indent="-342900" algn="l">
              <a:spcAft>
                <a:spcPts val="1200"/>
              </a:spcAft>
              <a:buFont typeface="Lucida Grande"/>
              <a:buChar char="—"/>
            </a:pPr>
            <a:r>
              <a:rPr lang="en-US" sz="2000" dirty="0">
                <a:solidFill>
                  <a:schemeClr val="accent6"/>
                </a:solidFill>
                <a:latin typeface="+mn-lt"/>
                <a:cs typeface="Avenir Next Medium"/>
              </a:rPr>
              <a:t>Adaptive recommendation engine based on student reading </a:t>
            </a:r>
            <a:r>
              <a:rPr lang="en-US" sz="2000" dirty="0" smtClean="0">
                <a:solidFill>
                  <a:schemeClr val="accent6"/>
                </a:solidFill>
                <a:latin typeface="+mn-lt"/>
                <a:cs typeface="Avenir Next Medium"/>
              </a:rPr>
              <a:t>level</a:t>
            </a:r>
            <a:endParaRPr lang="en-US" sz="2000" dirty="0">
              <a:solidFill>
                <a:schemeClr val="accent6"/>
              </a:solidFill>
              <a:latin typeface="+mn-lt"/>
              <a:cs typeface="Avenir Next Medium"/>
            </a:endParaRPr>
          </a:p>
          <a:p>
            <a:pPr marL="342900" indent="-342900" algn="l">
              <a:spcAft>
                <a:spcPts val="1200"/>
              </a:spcAft>
              <a:buFont typeface="Lucida Grande"/>
              <a:buChar char="—"/>
            </a:pPr>
            <a:r>
              <a:rPr lang="en-US" sz="2000" dirty="0">
                <a:solidFill>
                  <a:schemeClr val="accent6"/>
                </a:solidFill>
                <a:latin typeface="+mn-lt"/>
                <a:cs typeface="Avenir Next Medium"/>
              </a:rPr>
              <a:t>Integrate existing literacy assessments to determine starting point (i.e. STAR, MAP, </a:t>
            </a:r>
            <a:r>
              <a:rPr lang="en-US" sz="2000" dirty="0" err="1">
                <a:solidFill>
                  <a:schemeClr val="accent6"/>
                </a:solidFill>
                <a:latin typeface="+mn-lt"/>
                <a:cs typeface="Avenir Next Medium"/>
              </a:rPr>
              <a:t>iStation</a:t>
            </a:r>
            <a:r>
              <a:rPr lang="en-US" sz="2000" dirty="0">
                <a:solidFill>
                  <a:schemeClr val="accent6"/>
                </a:solidFill>
                <a:latin typeface="+mn-lt"/>
                <a:cs typeface="Avenir Next Medium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+mn-lt"/>
                <a:cs typeface="Avenir Next Medium"/>
              </a:rPr>
              <a:t>AIMSWeb</a:t>
            </a:r>
            <a:r>
              <a:rPr lang="en-US" sz="2000" dirty="0">
                <a:solidFill>
                  <a:schemeClr val="accent6"/>
                </a:solidFill>
                <a:latin typeface="+mn-lt"/>
                <a:cs typeface="Avenir Next Medium"/>
              </a:rPr>
              <a:t>)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595943" y="1466650"/>
            <a:ext cx="503588" cy="0"/>
          </a:xfrm>
          <a:prstGeom prst="line">
            <a:avLst/>
          </a:prstGeom>
          <a:ln w="25400">
            <a:solidFill>
              <a:srgbClr val="89C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5" t="1512" r="-1"/>
          <a:stretch/>
        </p:blipFill>
        <p:spPr>
          <a:xfrm>
            <a:off x="0" y="0"/>
            <a:ext cx="4578842" cy="6857999"/>
          </a:xfrm>
          <a:prstGeom prst="rect">
            <a:avLst/>
          </a:prstGeom>
          <a:effectLst>
            <a:outerShdw blurRad="38100" dist="38100" algn="tl" rotWithShape="0">
              <a:srgbClr val="000000">
                <a:alpha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383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e are working with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472188"/>
            <a:ext cx="9144000" cy="5905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We are working with —</a:t>
            </a:r>
          </a:p>
          <a:p>
            <a:pPr>
              <a:lnSpc>
                <a:spcPct val="140000"/>
              </a:lnSpc>
            </a:pPr>
            <a:endParaRPr lang="en-US" sz="4800" b="1" dirty="0">
              <a:solidFill>
                <a:srgbClr val="89C606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4400" b="1" dirty="0" smtClean="0">
                <a:solidFill>
                  <a:srgbClr val="89C606"/>
                </a:solidFill>
                <a:latin typeface="+mj-lt"/>
              </a:rPr>
              <a:t>100s of </a:t>
            </a:r>
            <a:r>
              <a:rPr lang="en-US" sz="4400" b="1" dirty="0">
                <a:solidFill>
                  <a:srgbClr val="89C606"/>
                </a:solidFill>
                <a:latin typeface="+mj-lt"/>
              </a:rPr>
              <a:t>d</a:t>
            </a:r>
            <a:r>
              <a:rPr lang="en-US" sz="4400" b="1" dirty="0" smtClean="0">
                <a:solidFill>
                  <a:srgbClr val="89C606"/>
                </a:solidFill>
                <a:latin typeface="+mj-lt"/>
              </a:rPr>
              <a:t>istricts</a:t>
            </a:r>
          </a:p>
          <a:p>
            <a:pPr>
              <a:lnSpc>
                <a:spcPct val="120000"/>
              </a:lnSpc>
            </a:pPr>
            <a:endParaRPr lang="en-US" sz="4400" b="1" dirty="0">
              <a:solidFill>
                <a:srgbClr val="89C606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4400" b="1" dirty="0" smtClean="0">
                <a:solidFill>
                  <a:srgbClr val="89C606"/>
                </a:solidFill>
                <a:latin typeface="+mj-lt"/>
              </a:rPr>
              <a:t>1,000s of schools</a:t>
            </a:r>
          </a:p>
          <a:p>
            <a:pPr>
              <a:lnSpc>
                <a:spcPct val="120000"/>
              </a:lnSpc>
            </a:pPr>
            <a:endParaRPr lang="en-US" sz="4400" b="1" dirty="0">
              <a:solidFill>
                <a:srgbClr val="89C606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4400" b="1" dirty="0" smtClean="0">
                <a:solidFill>
                  <a:srgbClr val="89C606"/>
                </a:solidFill>
                <a:latin typeface="+mj-lt"/>
              </a:rPr>
              <a:t>10,000s of teachers</a:t>
            </a:r>
            <a:endParaRPr lang="en-US" sz="4400" b="1" dirty="0">
              <a:solidFill>
                <a:srgbClr val="89C606"/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289422" y="1870860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289422" y="3571447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289422" y="5264735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" y="472188"/>
            <a:ext cx="9144000" cy="5905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We are working with —</a:t>
            </a:r>
          </a:p>
          <a:p>
            <a:pPr>
              <a:lnSpc>
                <a:spcPct val="140000"/>
              </a:lnSpc>
            </a:pPr>
            <a:endParaRPr lang="en-US" sz="4800" b="1" dirty="0">
              <a:solidFill>
                <a:srgbClr val="89C606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4400" b="1" dirty="0" smtClean="0">
                <a:solidFill>
                  <a:srgbClr val="89C606"/>
                </a:solidFill>
                <a:latin typeface="+mj-lt"/>
              </a:rPr>
              <a:t>100s of </a:t>
            </a:r>
            <a:r>
              <a:rPr lang="en-US" sz="4400" b="1" dirty="0">
                <a:solidFill>
                  <a:srgbClr val="89C606"/>
                </a:solidFill>
                <a:latin typeface="+mj-lt"/>
              </a:rPr>
              <a:t>d</a:t>
            </a:r>
            <a:r>
              <a:rPr lang="en-US" sz="4400" b="1" dirty="0" smtClean="0">
                <a:solidFill>
                  <a:srgbClr val="89C606"/>
                </a:solidFill>
                <a:latin typeface="+mj-lt"/>
              </a:rPr>
              <a:t>istricts</a:t>
            </a:r>
          </a:p>
          <a:p>
            <a:pPr>
              <a:lnSpc>
                <a:spcPct val="120000"/>
              </a:lnSpc>
            </a:pPr>
            <a:endParaRPr lang="en-US" sz="4400" b="1" dirty="0">
              <a:solidFill>
                <a:srgbClr val="89C606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4400" b="1" dirty="0" smtClean="0">
                <a:solidFill>
                  <a:srgbClr val="89C606"/>
                </a:solidFill>
                <a:latin typeface="+mj-lt"/>
              </a:rPr>
              <a:t>1,000s of schools</a:t>
            </a:r>
          </a:p>
          <a:p>
            <a:pPr>
              <a:lnSpc>
                <a:spcPct val="120000"/>
              </a:lnSpc>
            </a:pPr>
            <a:endParaRPr lang="en-US" sz="4400" b="1" dirty="0">
              <a:solidFill>
                <a:srgbClr val="89C606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4400" b="1" dirty="0" smtClean="0">
                <a:solidFill>
                  <a:srgbClr val="89C606"/>
                </a:solidFill>
                <a:latin typeface="+mj-lt"/>
              </a:rPr>
              <a:t>10,000s of teachers</a:t>
            </a:r>
            <a:endParaRPr lang="en-US" sz="4400" b="1" dirty="0">
              <a:solidFill>
                <a:srgbClr val="89C606"/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289422" y="1870860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2289422" y="3571447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2289422" y="5264735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208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r foot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Sail_map-2015-03-2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0" y="1144964"/>
            <a:ext cx="8809003" cy="562561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ightSail_pi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26" y="2559700"/>
            <a:ext cx="572502" cy="858753"/>
          </a:xfrm>
          <a:prstGeom prst="rect">
            <a:avLst/>
          </a:prstGeom>
        </p:spPr>
      </p:pic>
      <p:pic>
        <p:nvPicPr>
          <p:cNvPr id="6" name="Picture 5" descr="LightSail_pi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71" y="3516530"/>
            <a:ext cx="572502" cy="858753"/>
          </a:xfrm>
          <a:prstGeom prst="rect">
            <a:avLst/>
          </a:prstGeom>
        </p:spPr>
      </p:pic>
      <p:pic>
        <p:nvPicPr>
          <p:cNvPr id="7" name="Picture 6" descr="LightSail_pi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33" y="936600"/>
            <a:ext cx="572502" cy="858753"/>
          </a:xfrm>
          <a:prstGeom prst="rect">
            <a:avLst/>
          </a:prstGeom>
        </p:spPr>
      </p:pic>
      <p:pic>
        <p:nvPicPr>
          <p:cNvPr id="8" name="Picture 7" descr="LightSail_pi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606" y="2083291"/>
            <a:ext cx="572502" cy="858753"/>
          </a:xfrm>
          <a:prstGeom prst="rect">
            <a:avLst/>
          </a:prstGeom>
        </p:spPr>
      </p:pic>
      <p:pic>
        <p:nvPicPr>
          <p:cNvPr id="9" name="Picture 8" descr="LightSail_pi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59" y="2142081"/>
            <a:ext cx="572502" cy="858753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0" y="91440"/>
            <a:ext cx="9144000" cy="914400"/>
          </a:xfrm>
          <a:prstGeom prst="rect">
            <a:avLst/>
          </a:prstGeom>
        </p:spPr>
        <p:txBody>
          <a:bodyPr vert="horz" wrap="none" lIns="274320" tIns="45716" rIns="274320" bIns="45716" rtlCol="0" anchor="t" anchorCtr="0">
            <a:normAutofit/>
          </a:bodyPr>
          <a:lstStyle>
            <a:lvl1pPr algn="ctr" defTabSz="457154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333333"/>
                </a:solidFill>
                <a:latin typeface="Avenir Next Bold"/>
                <a:ea typeface="+mj-ea"/>
                <a:cs typeface="Avenir Next Bold"/>
              </a:defRPr>
            </a:lvl1pPr>
          </a:lstStyle>
          <a:p>
            <a:r>
              <a:rPr lang="en-US" dirty="0" smtClean="0">
                <a:latin typeface="+mj-lt"/>
              </a:rPr>
              <a:t>Our footprint</a:t>
            </a:r>
            <a:endParaRPr lang="en-US" dirty="0">
              <a:latin typeface="+mj-lt"/>
            </a:endParaRPr>
          </a:p>
        </p:txBody>
      </p:sp>
      <p:pic>
        <p:nvPicPr>
          <p:cNvPr id="10" name="Picture 9" descr="LightSail_map-2015-03-26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0" y="1144964"/>
            <a:ext cx="8809003" cy="562561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ightSail_pi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26" y="2559700"/>
            <a:ext cx="572502" cy="858753"/>
          </a:xfrm>
          <a:prstGeom prst="rect">
            <a:avLst/>
          </a:prstGeom>
        </p:spPr>
      </p:pic>
      <p:pic>
        <p:nvPicPr>
          <p:cNvPr id="14" name="Picture 13" descr="LightSail_pi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71" y="3516530"/>
            <a:ext cx="572502" cy="858753"/>
          </a:xfrm>
          <a:prstGeom prst="rect">
            <a:avLst/>
          </a:prstGeom>
        </p:spPr>
      </p:pic>
      <p:pic>
        <p:nvPicPr>
          <p:cNvPr id="15" name="Picture 14" descr="LightSail_pi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33" y="936600"/>
            <a:ext cx="572502" cy="858753"/>
          </a:xfrm>
          <a:prstGeom prst="rect">
            <a:avLst/>
          </a:prstGeom>
        </p:spPr>
      </p:pic>
      <p:pic>
        <p:nvPicPr>
          <p:cNvPr id="16" name="Picture 15" descr="LightSail_pi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606" y="2083291"/>
            <a:ext cx="572502" cy="858753"/>
          </a:xfrm>
          <a:prstGeom prst="rect">
            <a:avLst/>
          </a:prstGeom>
        </p:spPr>
      </p:pic>
      <p:pic>
        <p:nvPicPr>
          <p:cNvPr id="17" name="Picture 16" descr="LightSail_pi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59" y="2142081"/>
            <a:ext cx="572502" cy="858753"/>
          </a:xfrm>
          <a:prstGeom prst="rect">
            <a:avLst/>
          </a:prstGeom>
        </p:spPr>
      </p:pic>
      <p:sp>
        <p:nvSpPr>
          <p:cNvPr id="18" name="Title 2"/>
          <p:cNvSpPr txBox="1">
            <a:spLocks/>
          </p:cNvSpPr>
          <p:nvPr userDrawn="1"/>
        </p:nvSpPr>
        <p:spPr>
          <a:xfrm>
            <a:off x="0" y="91440"/>
            <a:ext cx="9144000" cy="914400"/>
          </a:xfrm>
          <a:prstGeom prst="rect">
            <a:avLst/>
          </a:prstGeom>
        </p:spPr>
        <p:txBody>
          <a:bodyPr vert="horz" wrap="none" lIns="274320" tIns="45716" rIns="274320" bIns="45716" rtlCol="0" anchor="t" anchorCtr="0">
            <a:normAutofit/>
          </a:bodyPr>
          <a:lstStyle>
            <a:lvl1pPr algn="ctr" defTabSz="457154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333333"/>
                </a:solidFill>
                <a:latin typeface="Avenir Next Bold"/>
                <a:ea typeface="+mj-ea"/>
                <a:cs typeface="Avenir Next Bold"/>
              </a:defRPr>
            </a:lvl1pPr>
          </a:lstStyle>
          <a:p>
            <a:r>
              <a:rPr lang="en-US" dirty="0" smtClean="0">
                <a:latin typeface="+mj-lt"/>
              </a:rPr>
              <a:t>Our footprint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3742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r team, your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/>
          <p:cNvSpPr>
            <a:spLocks noGrp="1"/>
          </p:cNvSpPr>
          <p:nvPr>
            <p:ph type="pic" sz="quarter" idx="14" hasCustomPrompt="1"/>
          </p:nvPr>
        </p:nvSpPr>
        <p:spPr>
          <a:xfrm>
            <a:off x="6084450" y="4087813"/>
            <a:ext cx="1100642" cy="1100642"/>
          </a:xfrm>
          <a:prstGeom prst="ellipse">
            <a:avLst/>
          </a:prstGeom>
          <a:ln w="38100">
            <a:solidFill>
              <a:srgbClr val="89C60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r>
              <a:rPr lang="en-US" sz="1200" dirty="0" smtClean="0"/>
              <a:t>Insert</a:t>
            </a:r>
          </a:p>
          <a:p>
            <a:r>
              <a:rPr lang="en-US" sz="1200" dirty="0" smtClean="0"/>
              <a:t>Picture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66447" y="1391559"/>
            <a:ext cx="1091710" cy="1091710"/>
          </a:xfrm>
          <a:prstGeom prst="ellipse">
            <a:avLst/>
          </a:prstGeom>
          <a:blipFill rotWithShape="1">
            <a:blip r:embed="rId2"/>
            <a:srcRect/>
            <a:stretch>
              <a:fillRect l="-51418" r="-39295" b="-112330"/>
            </a:stretch>
          </a:blipFill>
          <a:ln w="38100" cmpd="sng">
            <a:solidFill>
              <a:srgbClr val="89C60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spAutoFit/>
          </a:bodyPr>
          <a:lstStyle/>
          <a:p>
            <a:pPr algn="ctr"/>
            <a:endParaRPr lang="en-US" sz="1600" b="1" dirty="0" smtClean="0">
              <a:latin typeface="+mj-lt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6782" y="5209806"/>
            <a:ext cx="4111040" cy="1326576"/>
          </a:xfrm>
          <a:prstGeom prst="rect">
            <a:avLst/>
          </a:prstGeom>
        </p:spPr>
        <p:txBody>
          <a:bodyPr vert="horz" lIns="0" tIns="45716" rIns="0" bIns="0" rtlCol="0" anchor="t" anchorCtr="0">
            <a:noAutofit/>
          </a:bodyPr>
          <a:lstStyle>
            <a:lvl1pPr marL="457154" indent="-457154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30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1pPr>
            <a:lvl2pPr marL="914306" indent="-457154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8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2pPr>
            <a:lvl3pPr marL="1257172" indent="-342865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4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3pPr>
            <a:lvl4pPr marL="1714324" indent="-342865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0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4pPr>
            <a:lvl5pPr marL="2171478" indent="-342865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0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5pPr>
            <a:lvl6pPr marL="2514343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rgbClr val="535353"/>
                </a:solidFill>
                <a:latin typeface="+mj-lt"/>
              </a:rPr>
              <a:t>Melissa </a:t>
            </a:r>
            <a:r>
              <a:rPr lang="en-US" sz="2200" b="1" dirty="0" err="1" smtClean="0">
                <a:solidFill>
                  <a:srgbClr val="535353"/>
                </a:solidFill>
                <a:latin typeface="+mj-lt"/>
              </a:rPr>
              <a:t>Kronsberg</a:t>
            </a:r>
            <a:r>
              <a:rPr lang="en-US" sz="2200" dirty="0" smtClean="0">
                <a:latin typeface="+mj-lt"/>
              </a:rPr>
              <a:t/>
            </a:r>
            <a:br>
              <a:rPr lang="en-US" sz="2200" dirty="0" smtClean="0">
                <a:latin typeface="+mj-lt"/>
              </a:rPr>
            </a:br>
            <a:r>
              <a:rPr lang="en-US" sz="1800" dirty="0">
                <a:solidFill>
                  <a:schemeClr val="accent6"/>
                </a:solidFill>
                <a:latin typeface="+mn-lt"/>
              </a:rPr>
              <a:t>Leads implementation</a:t>
            </a:r>
            <a:br>
              <a:rPr lang="en-US" sz="1800" dirty="0">
                <a:solidFill>
                  <a:schemeClr val="accent6"/>
                </a:solidFill>
                <a:latin typeface="+mn-lt"/>
              </a:rPr>
            </a:br>
            <a:r>
              <a:rPr lang="en-US" sz="1800" dirty="0">
                <a:solidFill>
                  <a:schemeClr val="accent6"/>
                </a:solidFill>
                <a:latin typeface="+mn-lt"/>
              </a:rPr>
              <a:t>Teaching/curriculum background</a:t>
            </a:r>
          </a:p>
        </p:txBody>
      </p:sp>
      <p:sp>
        <p:nvSpPr>
          <p:cNvPr id="6" name="Oval 5"/>
          <p:cNvSpPr/>
          <p:nvPr/>
        </p:nvSpPr>
        <p:spPr>
          <a:xfrm>
            <a:off x="1966447" y="4096745"/>
            <a:ext cx="1091710" cy="1091710"/>
          </a:xfrm>
          <a:prstGeom prst="ellipse">
            <a:avLst/>
          </a:prstGeom>
          <a:blipFill rotWithShape="1">
            <a:blip r:embed="rId3"/>
            <a:srcRect/>
            <a:stretch>
              <a:fillRect l="-47964" t="-1530" r="-29090" b="-95149"/>
            </a:stretch>
          </a:blipFill>
          <a:ln w="38100" cmpd="sng">
            <a:solidFill>
              <a:srgbClr val="89C60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spAutoFit/>
          </a:bodyPr>
          <a:lstStyle/>
          <a:p>
            <a:pPr algn="ctr"/>
            <a:endParaRPr lang="en-US" sz="1600" b="1" dirty="0" smtClean="0">
              <a:latin typeface="+mj-lt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6178" y="2504619"/>
            <a:ext cx="4108255" cy="1204967"/>
          </a:xfrm>
          <a:prstGeom prst="rect">
            <a:avLst/>
          </a:prstGeom>
        </p:spPr>
        <p:txBody>
          <a:bodyPr vert="horz" lIns="0" tIns="45716" rIns="0" bIns="0" rtlCol="0" anchor="t" anchorCtr="0">
            <a:noAutofit/>
          </a:bodyPr>
          <a:lstStyle>
            <a:lvl1pPr marL="457154" indent="-457154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30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1pPr>
            <a:lvl2pPr marL="914306" indent="-457154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8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2pPr>
            <a:lvl3pPr marL="1257172" indent="-342865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4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3pPr>
            <a:lvl4pPr marL="1714324" indent="-342865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0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4pPr>
            <a:lvl5pPr marL="2171478" indent="-342865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0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5pPr>
            <a:lvl6pPr marL="2514343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rgbClr val="535353"/>
                </a:solidFill>
                <a:latin typeface="+mj-lt"/>
              </a:rPr>
              <a:t>Jessica Reid </a:t>
            </a:r>
            <a:r>
              <a:rPr lang="en-US" sz="2200" b="1" dirty="0" err="1" smtClean="0">
                <a:solidFill>
                  <a:srgbClr val="535353"/>
                </a:solidFill>
                <a:latin typeface="+mj-lt"/>
              </a:rPr>
              <a:t>Sliwerski</a:t>
            </a:r>
            <a:r>
              <a:rPr lang="en-US" sz="2200" b="1" dirty="0" smtClean="0">
                <a:latin typeface="+mj-lt"/>
              </a:rPr>
              <a:t/>
            </a:r>
            <a:br>
              <a:rPr lang="en-US" sz="2200" b="1" dirty="0" smtClean="0">
                <a:latin typeface="+mj-lt"/>
              </a:rPr>
            </a:br>
            <a:r>
              <a:rPr lang="en-US" sz="1800" dirty="0">
                <a:solidFill>
                  <a:schemeClr val="accent6"/>
                </a:solidFill>
                <a:latin typeface="+mn-lt"/>
              </a:rPr>
              <a:t>NYC Literacy expert and coach</a:t>
            </a:r>
            <a:br>
              <a:rPr lang="en-US" sz="1800" dirty="0">
                <a:solidFill>
                  <a:schemeClr val="accent6"/>
                </a:solidFill>
                <a:latin typeface="+mn-lt"/>
              </a:rPr>
            </a:br>
            <a:r>
              <a:rPr lang="en-US" sz="1800" dirty="0">
                <a:solidFill>
                  <a:schemeClr val="accent6"/>
                </a:solidFill>
                <a:latin typeface="+mn-lt"/>
              </a:rPr>
              <a:t>Teaching/curriculum background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084450" y="1391559"/>
            <a:ext cx="1091710" cy="1091710"/>
          </a:xfrm>
          <a:prstGeom prst="ellipse">
            <a:avLst/>
          </a:prstGeom>
          <a:blipFill rotWithShape="1">
            <a:blip r:embed="rId4"/>
            <a:srcRect/>
            <a:stretch>
              <a:fillRect l="-33810" r="-41718" b="-92756"/>
            </a:stretch>
          </a:blipFill>
          <a:ln w="38100" cmpd="sng">
            <a:solidFill>
              <a:srgbClr val="89C60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spAutoFit/>
          </a:bodyPr>
          <a:lstStyle/>
          <a:p>
            <a:pPr algn="ctr"/>
            <a:endParaRPr lang="en-US" sz="1600" b="1" dirty="0" smtClean="0">
              <a:latin typeface="+mj-lt"/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456782" y="2504619"/>
            <a:ext cx="4108255" cy="1204967"/>
          </a:xfrm>
          <a:prstGeom prst="rect">
            <a:avLst/>
          </a:prstGeom>
        </p:spPr>
        <p:txBody>
          <a:bodyPr vert="horz" lIns="0" tIns="45716" rIns="0" bIns="0" rtlCol="0" anchor="t" anchorCtr="0">
            <a:noAutofit/>
          </a:bodyPr>
          <a:lstStyle>
            <a:lvl1pPr marL="457154" indent="-457154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30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1pPr>
            <a:lvl2pPr marL="914306" indent="-457154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8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2pPr>
            <a:lvl3pPr marL="1257172" indent="-342865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4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3pPr>
            <a:lvl4pPr marL="1714324" indent="-342865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0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4pPr>
            <a:lvl5pPr marL="2171478" indent="-342865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0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5pPr>
            <a:lvl6pPr marL="2514343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rgbClr val="535353"/>
                </a:solidFill>
                <a:latin typeface="+mj-lt"/>
              </a:rPr>
              <a:t>Gideon Stein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accent6"/>
                </a:solidFill>
                <a:latin typeface="+mn-lt"/>
              </a:rPr>
              <a:t>Success Academy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accent6"/>
                </a:solidFill>
                <a:latin typeface="+mn-lt"/>
              </a:rPr>
              <a:t>Education Reformer &amp; Entrepreneur</a:t>
            </a:r>
            <a:endParaRPr lang="en-US" sz="18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4576178" y="5240335"/>
            <a:ext cx="4108255" cy="430879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rgbClr val="53535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Sales Person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4576178" y="5603063"/>
            <a:ext cx="4108255" cy="933319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accent6"/>
                </a:solidFill>
                <a:latin typeface="+mn-lt"/>
                <a:cs typeface="Avenir Next Medium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5" name="Title 2"/>
          <p:cNvSpPr txBox="1">
            <a:spLocks/>
          </p:cNvSpPr>
          <p:nvPr/>
        </p:nvSpPr>
        <p:spPr>
          <a:xfrm>
            <a:off x="0" y="91440"/>
            <a:ext cx="9144000" cy="914400"/>
          </a:xfrm>
          <a:prstGeom prst="rect">
            <a:avLst/>
          </a:prstGeom>
        </p:spPr>
        <p:txBody>
          <a:bodyPr vert="horz" wrap="none" lIns="274320" tIns="45716" rIns="274320" bIns="45716" rtlCol="0" anchor="t" anchorCtr="0">
            <a:normAutofit/>
          </a:bodyPr>
          <a:lstStyle>
            <a:lvl1pPr algn="ctr" defTabSz="457154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333333"/>
                </a:solidFill>
                <a:latin typeface="Avenir Next Bold"/>
                <a:ea typeface="+mj-ea"/>
                <a:cs typeface="Avenir Next Bold"/>
              </a:defRPr>
            </a:lvl1pPr>
          </a:lstStyle>
          <a:p>
            <a:r>
              <a:rPr lang="en-US" dirty="0" smtClean="0">
                <a:latin typeface="+mj-lt"/>
              </a:rPr>
              <a:t>Our team, your partners</a:t>
            </a:r>
            <a:endParaRPr lang="en-US" dirty="0">
              <a:latin typeface="+mj-lt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1966447" y="1391559"/>
            <a:ext cx="1091710" cy="1091710"/>
          </a:xfrm>
          <a:prstGeom prst="ellipse">
            <a:avLst/>
          </a:prstGeom>
          <a:blipFill rotWithShape="1">
            <a:blip r:embed="rId2"/>
            <a:srcRect/>
            <a:stretch>
              <a:fillRect l="-51418" r="-39295" b="-112330"/>
            </a:stretch>
          </a:blipFill>
          <a:ln w="38100" cmpd="sng">
            <a:solidFill>
              <a:srgbClr val="89C60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spAutoFit/>
          </a:bodyPr>
          <a:lstStyle/>
          <a:p>
            <a:pPr algn="ctr"/>
            <a:endParaRPr lang="en-US" sz="1600" b="1" dirty="0" smtClean="0">
              <a:latin typeface="+mj-lt"/>
            </a:endParaRPr>
          </a:p>
        </p:txBody>
      </p:sp>
      <p:sp>
        <p:nvSpPr>
          <p:cNvPr id="13" name="Content Placeholder 1"/>
          <p:cNvSpPr txBox="1">
            <a:spLocks/>
          </p:cNvSpPr>
          <p:nvPr userDrawn="1"/>
        </p:nvSpPr>
        <p:spPr>
          <a:xfrm>
            <a:off x="456782" y="5209806"/>
            <a:ext cx="4111040" cy="1326576"/>
          </a:xfrm>
          <a:prstGeom prst="rect">
            <a:avLst/>
          </a:prstGeom>
        </p:spPr>
        <p:txBody>
          <a:bodyPr vert="horz" lIns="0" tIns="45716" rIns="0" bIns="0" rtlCol="0" anchor="t" anchorCtr="0">
            <a:noAutofit/>
          </a:bodyPr>
          <a:lstStyle>
            <a:lvl1pPr marL="457154" indent="-457154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30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1pPr>
            <a:lvl2pPr marL="914306" indent="-457154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8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2pPr>
            <a:lvl3pPr marL="1257172" indent="-342865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4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3pPr>
            <a:lvl4pPr marL="1714324" indent="-342865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0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4pPr>
            <a:lvl5pPr marL="2171478" indent="-342865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0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5pPr>
            <a:lvl6pPr marL="2514343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rgbClr val="535353"/>
                </a:solidFill>
                <a:latin typeface="+mj-lt"/>
              </a:rPr>
              <a:t>Melissa </a:t>
            </a:r>
            <a:r>
              <a:rPr lang="en-US" sz="2200" b="1" dirty="0" err="1" smtClean="0">
                <a:solidFill>
                  <a:srgbClr val="535353"/>
                </a:solidFill>
                <a:latin typeface="+mj-lt"/>
              </a:rPr>
              <a:t>Kronsberg</a:t>
            </a:r>
            <a:r>
              <a:rPr lang="en-US" sz="2200" dirty="0" smtClean="0">
                <a:latin typeface="+mj-lt"/>
              </a:rPr>
              <a:t/>
            </a:r>
            <a:br>
              <a:rPr lang="en-US" sz="2200" dirty="0" smtClean="0">
                <a:latin typeface="+mj-lt"/>
              </a:rPr>
            </a:br>
            <a:r>
              <a:rPr lang="en-US" sz="1800" dirty="0">
                <a:solidFill>
                  <a:schemeClr val="accent6"/>
                </a:solidFill>
                <a:latin typeface="+mn-lt"/>
              </a:rPr>
              <a:t>Leads implementation</a:t>
            </a:r>
            <a:br>
              <a:rPr lang="en-US" sz="1800" dirty="0">
                <a:solidFill>
                  <a:schemeClr val="accent6"/>
                </a:solidFill>
                <a:latin typeface="+mn-lt"/>
              </a:rPr>
            </a:br>
            <a:r>
              <a:rPr lang="en-US" sz="1800" dirty="0">
                <a:solidFill>
                  <a:schemeClr val="accent6"/>
                </a:solidFill>
                <a:latin typeface="+mn-lt"/>
              </a:rPr>
              <a:t>Teaching/curriculum background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1966447" y="4096745"/>
            <a:ext cx="1091710" cy="1091710"/>
          </a:xfrm>
          <a:prstGeom prst="ellipse">
            <a:avLst/>
          </a:prstGeom>
          <a:blipFill rotWithShape="1">
            <a:blip r:embed="rId3"/>
            <a:srcRect/>
            <a:stretch>
              <a:fillRect l="-47964" t="-1530" r="-29090" b="-95149"/>
            </a:stretch>
          </a:blipFill>
          <a:ln w="38100" cmpd="sng">
            <a:solidFill>
              <a:srgbClr val="89C60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spAutoFit/>
          </a:bodyPr>
          <a:lstStyle/>
          <a:p>
            <a:pPr algn="ctr"/>
            <a:endParaRPr lang="en-US" sz="1600" b="1" dirty="0" smtClean="0">
              <a:latin typeface="+mj-lt"/>
            </a:endParaRPr>
          </a:p>
        </p:txBody>
      </p:sp>
      <p:sp>
        <p:nvSpPr>
          <p:cNvPr id="15" name="Content Placeholder 1"/>
          <p:cNvSpPr txBox="1">
            <a:spLocks/>
          </p:cNvSpPr>
          <p:nvPr userDrawn="1"/>
        </p:nvSpPr>
        <p:spPr>
          <a:xfrm>
            <a:off x="4576178" y="2504619"/>
            <a:ext cx="4108255" cy="1204967"/>
          </a:xfrm>
          <a:prstGeom prst="rect">
            <a:avLst/>
          </a:prstGeom>
        </p:spPr>
        <p:txBody>
          <a:bodyPr vert="horz" lIns="0" tIns="45716" rIns="0" bIns="0" rtlCol="0" anchor="t" anchorCtr="0">
            <a:noAutofit/>
          </a:bodyPr>
          <a:lstStyle>
            <a:lvl1pPr marL="457154" indent="-457154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30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1pPr>
            <a:lvl2pPr marL="914306" indent="-457154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8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2pPr>
            <a:lvl3pPr marL="1257172" indent="-342865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4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3pPr>
            <a:lvl4pPr marL="1714324" indent="-342865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0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4pPr>
            <a:lvl5pPr marL="2171478" indent="-342865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0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5pPr>
            <a:lvl6pPr marL="2514343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rgbClr val="535353"/>
                </a:solidFill>
                <a:latin typeface="+mj-lt"/>
              </a:rPr>
              <a:t>Jessica Reid </a:t>
            </a:r>
            <a:r>
              <a:rPr lang="en-US" sz="2200" b="1" dirty="0" err="1" smtClean="0">
                <a:solidFill>
                  <a:srgbClr val="535353"/>
                </a:solidFill>
                <a:latin typeface="+mj-lt"/>
              </a:rPr>
              <a:t>Sliwerski</a:t>
            </a:r>
            <a:r>
              <a:rPr lang="en-US" sz="2200" b="1" dirty="0" smtClean="0">
                <a:latin typeface="+mj-lt"/>
              </a:rPr>
              <a:t/>
            </a:r>
            <a:br>
              <a:rPr lang="en-US" sz="2200" b="1" dirty="0" smtClean="0">
                <a:latin typeface="+mj-lt"/>
              </a:rPr>
            </a:br>
            <a:r>
              <a:rPr lang="en-US" sz="1800" dirty="0">
                <a:solidFill>
                  <a:schemeClr val="accent6"/>
                </a:solidFill>
                <a:latin typeface="+mn-lt"/>
              </a:rPr>
              <a:t>NYC Literacy expert and coach</a:t>
            </a:r>
            <a:br>
              <a:rPr lang="en-US" sz="1800" dirty="0">
                <a:solidFill>
                  <a:schemeClr val="accent6"/>
                </a:solidFill>
                <a:latin typeface="+mn-lt"/>
              </a:rPr>
            </a:br>
            <a:r>
              <a:rPr lang="en-US" sz="1800" dirty="0">
                <a:solidFill>
                  <a:schemeClr val="accent6"/>
                </a:solidFill>
                <a:latin typeface="+mn-lt"/>
              </a:rPr>
              <a:t>Teaching/curriculum background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6084450" y="1391559"/>
            <a:ext cx="1091710" cy="1091710"/>
          </a:xfrm>
          <a:prstGeom prst="ellipse">
            <a:avLst/>
          </a:prstGeom>
          <a:blipFill rotWithShape="1">
            <a:blip r:embed="rId4"/>
            <a:srcRect/>
            <a:stretch>
              <a:fillRect l="-33810" r="-41718" b="-92756"/>
            </a:stretch>
          </a:blipFill>
          <a:ln w="38100" cmpd="sng">
            <a:solidFill>
              <a:srgbClr val="89C60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spAutoFit/>
          </a:bodyPr>
          <a:lstStyle/>
          <a:p>
            <a:pPr algn="ctr"/>
            <a:endParaRPr lang="en-US" sz="1600" b="1" dirty="0" smtClean="0">
              <a:latin typeface="+mj-lt"/>
            </a:endParaRPr>
          </a:p>
        </p:txBody>
      </p:sp>
      <p:sp>
        <p:nvSpPr>
          <p:cNvPr id="17" name="Content Placeholder 1"/>
          <p:cNvSpPr txBox="1">
            <a:spLocks/>
          </p:cNvSpPr>
          <p:nvPr userDrawn="1"/>
        </p:nvSpPr>
        <p:spPr>
          <a:xfrm>
            <a:off x="456782" y="2504619"/>
            <a:ext cx="4108255" cy="1204967"/>
          </a:xfrm>
          <a:prstGeom prst="rect">
            <a:avLst/>
          </a:prstGeom>
        </p:spPr>
        <p:txBody>
          <a:bodyPr vert="horz" lIns="0" tIns="45716" rIns="0" bIns="0" rtlCol="0" anchor="t" anchorCtr="0">
            <a:noAutofit/>
          </a:bodyPr>
          <a:lstStyle>
            <a:lvl1pPr marL="457154" indent="-457154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30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1pPr>
            <a:lvl2pPr marL="914306" indent="-457154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8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2pPr>
            <a:lvl3pPr marL="1257172" indent="-342865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4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3pPr>
            <a:lvl4pPr marL="1714324" indent="-342865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0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4pPr>
            <a:lvl5pPr marL="2171478" indent="-342865" algn="l" defTabSz="4571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Lucida Grande"/>
              <a:buChar char="—"/>
              <a:defRPr sz="2000" kern="1200">
                <a:solidFill>
                  <a:schemeClr val="tx2"/>
                </a:solidFill>
                <a:latin typeface="Avenir Next Medium"/>
                <a:ea typeface="+mn-ea"/>
                <a:cs typeface="Avenir Next Medium"/>
              </a:defRPr>
            </a:lvl5pPr>
            <a:lvl6pPr marL="2514343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rgbClr val="535353"/>
                </a:solidFill>
                <a:latin typeface="+mj-lt"/>
              </a:rPr>
              <a:t>Gideon Stein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accent6"/>
                </a:solidFill>
                <a:latin typeface="+mn-lt"/>
              </a:rPr>
              <a:t>Success Academy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accent6"/>
                </a:solidFill>
                <a:latin typeface="+mn-lt"/>
              </a:rPr>
              <a:t>Education Reformer &amp; Entrepreneur</a:t>
            </a:r>
            <a:endParaRPr lang="en-US" sz="18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8" name="Title 2"/>
          <p:cNvSpPr txBox="1">
            <a:spLocks/>
          </p:cNvSpPr>
          <p:nvPr userDrawn="1"/>
        </p:nvSpPr>
        <p:spPr>
          <a:xfrm>
            <a:off x="0" y="91440"/>
            <a:ext cx="9144000" cy="914400"/>
          </a:xfrm>
          <a:prstGeom prst="rect">
            <a:avLst/>
          </a:prstGeom>
        </p:spPr>
        <p:txBody>
          <a:bodyPr vert="horz" wrap="none" lIns="274320" tIns="45716" rIns="274320" bIns="45716" rtlCol="0" anchor="t" anchorCtr="0">
            <a:normAutofit/>
          </a:bodyPr>
          <a:lstStyle>
            <a:lvl1pPr algn="ctr" defTabSz="457154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333333"/>
                </a:solidFill>
                <a:latin typeface="Avenir Next Bold"/>
                <a:ea typeface="+mj-ea"/>
                <a:cs typeface="Avenir Next Bold"/>
              </a:defRPr>
            </a:lvl1pPr>
          </a:lstStyle>
          <a:p>
            <a:r>
              <a:rPr lang="en-US" dirty="0" smtClean="0">
                <a:latin typeface="+mj-lt"/>
              </a:rPr>
              <a:t>Our team, your partners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2365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296540"/>
            <a:ext cx="9144000" cy="428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Next Steps</a:t>
            </a:r>
          </a:p>
          <a:p>
            <a:pPr>
              <a:lnSpc>
                <a:spcPct val="140000"/>
              </a:lnSpc>
            </a:pPr>
            <a:endParaRPr lang="en-US" sz="4800" b="1" dirty="0">
              <a:solidFill>
                <a:srgbClr val="89C606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4400" b="1" dirty="0" smtClean="0">
                <a:solidFill>
                  <a:srgbClr val="89C606"/>
                </a:solidFill>
                <a:latin typeface="+mj-lt"/>
              </a:rPr>
              <a:t>Q&amp;A</a:t>
            </a:r>
          </a:p>
          <a:p>
            <a:pPr>
              <a:lnSpc>
                <a:spcPct val="120000"/>
              </a:lnSpc>
            </a:pPr>
            <a:endParaRPr lang="en-US" sz="4400" b="1" dirty="0">
              <a:solidFill>
                <a:srgbClr val="89C606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4400" b="1" dirty="0" smtClean="0">
                <a:solidFill>
                  <a:srgbClr val="89C606"/>
                </a:solidFill>
                <a:latin typeface="+mj-lt"/>
              </a:rPr>
              <a:t>What’s Next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289422" y="2695212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289422" y="4395799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" y="1296540"/>
            <a:ext cx="9144000" cy="428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Next Steps</a:t>
            </a:r>
          </a:p>
          <a:p>
            <a:pPr>
              <a:lnSpc>
                <a:spcPct val="140000"/>
              </a:lnSpc>
            </a:pPr>
            <a:endParaRPr lang="en-US" sz="4800" b="1" dirty="0">
              <a:solidFill>
                <a:srgbClr val="89C606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4400" b="1" dirty="0" smtClean="0">
                <a:solidFill>
                  <a:srgbClr val="89C606"/>
                </a:solidFill>
                <a:latin typeface="+mj-lt"/>
              </a:rPr>
              <a:t>Q&amp;A</a:t>
            </a:r>
          </a:p>
          <a:p>
            <a:pPr>
              <a:lnSpc>
                <a:spcPct val="120000"/>
              </a:lnSpc>
            </a:pPr>
            <a:endParaRPr lang="en-US" sz="4400" b="1" dirty="0">
              <a:solidFill>
                <a:srgbClr val="89C606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4400" b="1" dirty="0" smtClean="0">
                <a:solidFill>
                  <a:srgbClr val="89C606"/>
                </a:solidFill>
                <a:latin typeface="+mj-lt"/>
              </a:rPr>
              <a:t>What’s Next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2289422" y="2695212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2289422" y="4395799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721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679221"/>
            <a:ext cx="9143999" cy="467892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50" baseline="0">
                <a:solidFill>
                  <a:schemeClr val="bg1"/>
                </a:solidFill>
                <a:latin typeface="Avenir Next Medium"/>
                <a:cs typeface="Avenir Next Medium"/>
              </a:defRPr>
            </a:lvl1pPr>
            <a:lvl2pPr marL="457152" indent="0" algn="ctr">
              <a:buNone/>
              <a:defRPr sz="1800"/>
            </a:lvl2pPr>
            <a:lvl3pPr marL="914307" indent="0" algn="ctr">
              <a:buNone/>
              <a:defRPr sz="1800"/>
            </a:lvl3pPr>
            <a:lvl4pPr marL="1371459" indent="0" algn="ctr">
              <a:buNone/>
              <a:defRPr/>
            </a:lvl4pPr>
            <a:lvl5pPr marL="1828613" indent="0" algn="ctr">
              <a:buNone/>
              <a:defRPr/>
            </a:lvl5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5018325"/>
            <a:ext cx="9143999" cy="467892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50" baseline="0">
                <a:solidFill>
                  <a:schemeClr val="bg1"/>
                </a:solidFill>
                <a:latin typeface="+mn-lt"/>
                <a:cs typeface="Avenir Next Medium"/>
              </a:defRPr>
            </a:lvl1pPr>
            <a:lvl2pPr marL="457152" indent="0" algn="ctr">
              <a:buNone/>
              <a:defRPr sz="1800"/>
            </a:lvl2pPr>
            <a:lvl3pPr marL="914307" indent="0" algn="ctr">
              <a:buNone/>
              <a:defRPr sz="1800"/>
            </a:lvl3pPr>
            <a:lvl4pPr marL="1371459" indent="0" algn="ctr">
              <a:buNone/>
              <a:defRPr/>
            </a:lvl4pPr>
            <a:lvl5pPr marL="1828613" indent="0" algn="ctr">
              <a:buNone/>
              <a:defRPr/>
            </a:lvl5pPr>
          </a:lstStyle>
          <a:p>
            <a:pPr lvl="0"/>
            <a:r>
              <a:rPr lang="en-US" dirty="0" smtClean="0"/>
              <a:t>Phone Number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4291136"/>
            <a:ext cx="9143999" cy="46789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152" indent="0" algn="ctr">
              <a:buNone/>
              <a:defRPr sz="1800"/>
            </a:lvl2pPr>
            <a:lvl3pPr marL="914307" indent="0" algn="ctr">
              <a:buNone/>
              <a:defRPr sz="1800"/>
            </a:lvl3pPr>
            <a:lvl4pPr marL="1371459" indent="0" algn="ctr">
              <a:buNone/>
              <a:defRPr/>
            </a:lvl4pPr>
            <a:lvl5pPr marL="1828613" indent="0" algn="ctr">
              <a:buNone/>
              <a:defRPr/>
            </a:lvl5pPr>
          </a:lstStyle>
          <a:p>
            <a:pPr lvl="0"/>
            <a:r>
              <a:rPr lang="en-US" dirty="0" smtClean="0"/>
              <a:t>Sales Person</a:t>
            </a:r>
          </a:p>
        </p:txBody>
      </p:sp>
      <p:pic>
        <p:nvPicPr>
          <p:cNvPr id="4" name="Picture 3" descr="LS_Logo_White_with_Gree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83" y="1947316"/>
            <a:ext cx="5047034" cy="138109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4320206" y="5550751"/>
            <a:ext cx="503588" cy="0"/>
          </a:xfrm>
          <a:prstGeom prst="line">
            <a:avLst/>
          </a:prstGeom>
          <a:ln w="25400">
            <a:solidFill>
              <a:schemeClr val="bg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320206" y="4881291"/>
            <a:ext cx="503588" cy="0"/>
          </a:xfrm>
          <a:prstGeom prst="line">
            <a:avLst/>
          </a:prstGeom>
          <a:ln w="25400">
            <a:solidFill>
              <a:schemeClr val="bg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S_Logo_White_with_Gree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83" y="1947316"/>
            <a:ext cx="5047034" cy="13810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4320206" y="5550751"/>
            <a:ext cx="503588" cy="0"/>
          </a:xfrm>
          <a:prstGeom prst="line">
            <a:avLst/>
          </a:prstGeom>
          <a:ln w="25400">
            <a:solidFill>
              <a:schemeClr val="bg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4320206" y="4881291"/>
            <a:ext cx="503588" cy="0"/>
          </a:xfrm>
          <a:prstGeom prst="line">
            <a:avLst/>
          </a:prstGeom>
          <a:ln w="25400">
            <a:solidFill>
              <a:schemeClr val="bg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17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0" y="2645691"/>
            <a:ext cx="9144000" cy="92354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4052040"/>
            <a:ext cx="9144000" cy="448480"/>
          </a:xfrm>
        </p:spPr>
        <p:txBody>
          <a:bodyPr lIns="0" rIns="0" anchor="t">
            <a:normAutofit/>
          </a:bodyPr>
          <a:lstStyle>
            <a:lvl1pPr marL="0" indent="0" algn="ctr">
              <a:buNone/>
              <a:defRPr sz="1800" spc="50">
                <a:solidFill>
                  <a:srgbClr val="CCCCCC"/>
                </a:solidFill>
                <a:latin typeface="+mn-lt"/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Sub-Title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3749262"/>
            <a:ext cx="4565156" cy="0"/>
          </a:xfrm>
          <a:prstGeom prst="line">
            <a:avLst/>
          </a:prstGeom>
          <a:ln w="50800">
            <a:solidFill>
              <a:srgbClr val="89C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>
            <a:off x="2289422" y="3749262"/>
            <a:ext cx="4565156" cy="0"/>
          </a:xfrm>
          <a:prstGeom prst="line">
            <a:avLst/>
          </a:prstGeom>
          <a:ln w="50800">
            <a:solidFill>
              <a:srgbClr val="89C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33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7201" y="1280160"/>
            <a:ext cx="8229601" cy="5256222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venir Next Medium"/>
              </a:defRPr>
            </a:lvl1pPr>
            <a:lvl2pPr>
              <a:lnSpc>
                <a:spcPct val="100000"/>
              </a:lnSpc>
              <a:defRPr>
                <a:latin typeface="+mn-lt"/>
                <a:cs typeface="Avenir Next Medium"/>
              </a:defRPr>
            </a:lvl2pPr>
            <a:lvl3pPr>
              <a:lnSpc>
                <a:spcPct val="100000"/>
              </a:lnSpc>
              <a:defRPr>
                <a:latin typeface="+mn-lt"/>
                <a:cs typeface="Avenir Next Medium"/>
              </a:defRPr>
            </a:lvl3pPr>
            <a:lvl4pPr>
              <a:lnSpc>
                <a:spcPct val="100000"/>
              </a:lnSpc>
              <a:defRPr>
                <a:latin typeface="+mn-lt"/>
                <a:cs typeface="Avenir Next Medium"/>
              </a:defRPr>
            </a:lvl4pPr>
            <a:lvl5pPr>
              <a:lnSpc>
                <a:spcPct val="100000"/>
              </a:lnSpc>
              <a:defRPr>
                <a:latin typeface="+mn-lt"/>
                <a:cs typeface="Avenir Next Medium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0" y="91440"/>
            <a:ext cx="9144000" cy="9144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91440"/>
            <a:ext cx="9144000" cy="9144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rgbClr val="333333"/>
                </a:solidFill>
                <a:latin typeface="+mj-lt"/>
                <a:cs typeface="Avenir Next 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280160"/>
            <a:ext cx="4040188" cy="5256222"/>
          </a:xfrm>
        </p:spPr>
        <p:txBody>
          <a:bodyPr/>
          <a:lstStyle>
            <a:lvl1pPr>
              <a:defRPr sz="2400">
                <a:latin typeface="+mn-lt"/>
                <a:cs typeface="Avenir Next Medium"/>
              </a:defRPr>
            </a:lvl1pPr>
            <a:lvl2pPr>
              <a:defRPr sz="2000">
                <a:latin typeface="+mn-lt"/>
                <a:cs typeface="Avenir Next Medium"/>
              </a:defRPr>
            </a:lvl2pPr>
            <a:lvl3pPr>
              <a:defRPr sz="1800">
                <a:latin typeface="+mn-lt"/>
                <a:cs typeface="Avenir Next Medium"/>
              </a:defRPr>
            </a:lvl3pPr>
            <a:lvl4pPr>
              <a:defRPr sz="1600">
                <a:latin typeface="+mn-lt"/>
                <a:cs typeface="Avenir Next Medium"/>
              </a:defRPr>
            </a:lvl4pPr>
            <a:lvl5pPr>
              <a:defRPr sz="1600">
                <a:latin typeface="+mn-lt"/>
                <a:cs typeface="Avenir Next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281850"/>
            <a:ext cx="4041775" cy="5254532"/>
          </a:xfrm>
        </p:spPr>
        <p:txBody>
          <a:bodyPr/>
          <a:lstStyle>
            <a:lvl1pPr>
              <a:defRPr sz="2400">
                <a:latin typeface="+mn-lt"/>
                <a:cs typeface="Avenir Next Medium"/>
              </a:defRPr>
            </a:lvl1pPr>
            <a:lvl2pPr>
              <a:defRPr sz="2000">
                <a:latin typeface="+mn-lt"/>
                <a:cs typeface="Avenir Next Medium"/>
              </a:defRPr>
            </a:lvl2pPr>
            <a:lvl3pPr>
              <a:defRPr sz="1800">
                <a:latin typeface="+mn-lt"/>
                <a:cs typeface="Avenir Next Medium"/>
              </a:defRPr>
            </a:lvl3pPr>
            <a:lvl4pPr>
              <a:defRPr sz="1600">
                <a:latin typeface="+mn-lt"/>
                <a:cs typeface="Avenir Next Medium"/>
              </a:defRPr>
            </a:lvl4pPr>
            <a:lvl5pPr>
              <a:defRPr sz="1600">
                <a:latin typeface="+mn-lt"/>
                <a:cs typeface="Avenir Next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9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91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Gray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1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92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Gray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2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2455" r="4582" b="2902"/>
          <a:stretch/>
        </p:blipFill>
        <p:spPr>
          <a:xfrm>
            <a:off x="0" y="0"/>
            <a:ext cx="4578842" cy="6858000"/>
          </a:xfrm>
          <a:prstGeom prst="rect">
            <a:avLst/>
          </a:prstGeom>
          <a:effectLst>
            <a:outerShdw blurRad="38100" dist="38100" algn="tl" rotWithShape="0">
              <a:srgbClr val="000000">
                <a:alpha val="1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578842" y="1768118"/>
            <a:ext cx="4565158" cy="317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+mj-lt"/>
              </a:rPr>
              <a:t>Introduction</a:t>
            </a:r>
          </a:p>
          <a:p>
            <a:endParaRPr lang="en-US" sz="3600" b="1" dirty="0" smtClean="0">
              <a:solidFill>
                <a:srgbClr val="333333"/>
              </a:solidFill>
              <a:latin typeface="+mj-lt"/>
            </a:endParaRPr>
          </a:p>
          <a:p>
            <a:r>
              <a:rPr lang="en-US" sz="2200" dirty="0" err="1" smtClean="0">
                <a:solidFill>
                  <a:schemeClr val="accent6"/>
                </a:solidFill>
                <a:latin typeface="+mn-lt"/>
                <a:cs typeface="Avenir Next Medium"/>
              </a:rPr>
              <a:t>LightSail</a:t>
            </a:r>
            <a:r>
              <a:rPr lang="en-US" sz="2200" dirty="0" smtClean="0">
                <a:solidFill>
                  <a:schemeClr val="accent6"/>
                </a:solidFill>
                <a:latin typeface="+mn-lt"/>
                <a:cs typeface="Avenir Next Medium"/>
              </a:rPr>
              <a:t> </a:t>
            </a:r>
            <a:r>
              <a:rPr lang="en-US" sz="2200" dirty="0">
                <a:solidFill>
                  <a:schemeClr val="accent6"/>
                </a:solidFill>
                <a:latin typeface="+mn-lt"/>
                <a:cs typeface="Avenir Next Medium"/>
              </a:rPr>
              <a:t>helps districts </a:t>
            </a:r>
            <a:br>
              <a:rPr lang="en-US" sz="2200" dirty="0">
                <a:solidFill>
                  <a:schemeClr val="accent6"/>
                </a:solidFill>
                <a:latin typeface="+mn-lt"/>
                <a:cs typeface="Avenir Next Medium"/>
              </a:rPr>
            </a:br>
            <a:r>
              <a:rPr lang="en-US" sz="2200" dirty="0">
                <a:solidFill>
                  <a:schemeClr val="accent6"/>
                </a:solidFill>
                <a:latin typeface="+mn-lt"/>
                <a:cs typeface="Avenir Next Medium"/>
              </a:rPr>
              <a:t>improve literacy outcomes </a:t>
            </a:r>
            <a:br>
              <a:rPr lang="en-US" sz="2200" dirty="0">
                <a:solidFill>
                  <a:schemeClr val="accent6"/>
                </a:solidFill>
                <a:latin typeface="+mn-lt"/>
                <a:cs typeface="Avenir Next Medium"/>
              </a:rPr>
            </a:br>
            <a:r>
              <a:rPr lang="en-US" sz="2200" dirty="0">
                <a:solidFill>
                  <a:schemeClr val="accent6"/>
                </a:solidFill>
                <a:latin typeface="+mn-lt"/>
                <a:cs typeface="Avenir Next Medium"/>
              </a:rPr>
              <a:t>by embedding assessment </a:t>
            </a:r>
            <a:br>
              <a:rPr lang="en-US" sz="2200" dirty="0">
                <a:solidFill>
                  <a:schemeClr val="accent6"/>
                </a:solidFill>
                <a:latin typeface="+mn-lt"/>
                <a:cs typeface="Avenir Next Medium"/>
              </a:rPr>
            </a:br>
            <a:r>
              <a:rPr lang="en-US" sz="2200" dirty="0">
                <a:solidFill>
                  <a:schemeClr val="accent6"/>
                </a:solidFill>
                <a:latin typeface="+mn-lt"/>
                <a:cs typeface="Avenir Next Medium"/>
              </a:rPr>
              <a:t>into books that students </a:t>
            </a:r>
            <a:br>
              <a:rPr lang="en-US" sz="2200" dirty="0">
                <a:solidFill>
                  <a:schemeClr val="accent6"/>
                </a:solidFill>
                <a:latin typeface="+mn-lt"/>
                <a:cs typeface="Avenir Next Medium"/>
              </a:rPr>
            </a:br>
            <a:r>
              <a:rPr lang="en-US" sz="2200" dirty="0">
                <a:solidFill>
                  <a:schemeClr val="accent6"/>
                </a:solidFill>
                <a:latin typeface="+mn-lt"/>
                <a:cs typeface="Avenir Next Medium"/>
              </a:rPr>
              <a:t>already read and that </a:t>
            </a:r>
            <a:br>
              <a:rPr lang="en-US" sz="2200" dirty="0">
                <a:solidFill>
                  <a:schemeClr val="accent6"/>
                </a:solidFill>
                <a:latin typeface="+mn-lt"/>
                <a:cs typeface="Avenir Next Medium"/>
              </a:rPr>
            </a:br>
            <a:r>
              <a:rPr lang="en-US" sz="2200" dirty="0" smtClean="0">
                <a:solidFill>
                  <a:schemeClr val="accent6"/>
                </a:solidFill>
                <a:latin typeface="+mn-lt"/>
                <a:cs typeface="Avenir Next Medium"/>
              </a:rPr>
              <a:t>teachers </a:t>
            </a:r>
            <a:r>
              <a:rPr lang="en-US" sz="2200" dirty="0">
                <a:solidFill>
                  <a:schemeClr val="accent6"/>
                </a:solidFill>
                <a:latin typeface="+mn-lt"/>
                <a:cs typeface="Avenir Next Medium"/>
              </a:rPr>
              <a:t>routinely teach</a:t>
            </a:r>
            <a:endParaRPr lang="en-US" sz="1200" dirty="0" smtClean="0">
              <a:solidFill>
                <a:schemeClr val="accent6"/>
              </a:solidFill>
              <a:latin typeface="+mn-lt"/>
              <a:cs typeface="Avenir Next Medium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609627" y="2576696"/>
            <a:ext cx="503588" cy="0"/>
          </a:xfrm>
          <a:prstGeom prst="line">
            <a:avLst/>
          </a:prstGeom>
          <a:ln w="25400">
            <a:solidFill>
              <a:srgbClr val="89C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2455" r="4582" b="2902"/>
          <a:stretch/>
        </p:blipFill>
        <p:spPr>
          <a:xfrm>
            <a:off x="0" y="0"/>
            <a:ext cx="4578842" cy="6858000"/>
          </a:xfrm>
          <a:prstGeom prst="rect">
            <a:avLst/>
          </a:prstGeom>
          <a:effectLst>
            <a:outerShdw blurRad="38100" dist="38100" algn="tl" rotWithShape="0">
              <a:srgbClr val="000000">
                <a:alpha val="10000"/>
              </a:srgbClr>
            </a:outerShdw>
          </a:effectLst>
        </p:spPr>
      </p:pic>
      <p:sp>
        <p:nvSpPr>
          <p:cNvPr id="6" name="TextBox 5"/>
          <p:cNvSpPr txBox="1"/>
          <p:nvPr userDrawn="1"/>
        </p:nvSpPr>
        <p:spPr>
          <a:xfrm>
            <a:off x="4578842" y="1768118"/>
            <a:ext cx="4565158" cy="317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+mj-lt"/>
              </a:rPr>
              <a:t>Introduction</a:t>
            </a:r>
          </a:p>
          <a:p>
            <a:endParaRPr lang="en-US" sz="3600" b="1" dirty="0" smtClean="0">
              <a:solidFill>
                <a:srgbClr val="333333"/>
              </a:solidFill>
              <a:latin typeface="+mj-lt"/>
            </a:endParaRPr>
          </a:p>
          <a:p>
            <a:r>
              <a:rPr lang="en-US" sz="2200" dirty="0" err="1" smtClean="0">
                <a:solidFill>
                  <a:schemeClr val="accent6"/>
                </a:solidFill>
                <a:latin typeface="+mn-lt"/>
                <a:cs typeface="Avenir Next Medium"/>
              </a:rPr>
              <a:t>LightSail</a:t>
            </a:r>
            <a:r>
              <a:rPr lang="en-US" sz="2200" dirty="0" smtClean="0">
                <a:solidFill>
                  <a:schemeClr val="accent6"/>
                </a:solidFill>
                <a:latin typeface="+mn-lt"/>
                <a:cs typeface="Avenir Next Medium"/>
              </a:rPr>
              <a:t> </a:t>
            </a:r>
            <a:r>
              <a:rPr lang="en-US" sz="2200" dirty="0">
                <a:solidFill>
                  <a:schemeClr val="accent6"/>
                </a:solidFill>
                <a:latin typeface="+mn-lt"/>
                <a:cs typeface="Avenir Next Medium"/>
              </a:rPr>
              <a:t>helps districts </a:t>
            </a:r>
            <a:br>
              <a:rPr lang="en-US" sz="2200" dirty="0">
                <a:solidFill>
                  <a:schemeClr val="accent6"/>
                </a:solidFill>
                <a:latin typeface="+mn-lt"/>
                <a:cs typeface="Avenir Next Medium"/>
              </a:rPr>
            </a:br>
            <a:r>
              <a:rPr lang="en-US" sz="2200" dirty="0">
                <a:solidFill>
                  <a:schemeClr val="accent6"/>
                </a:solidFill>
                <a:latin typeface="+mn-lt"/>
                <a:cs typeface="Avenir Next Medium"/>
              </a:rPr>
              <a:t>improve literacy outcomes </a:t>
            </a:r>
            <a:br>
              <a:rPr lang="en-US" sz="2200" dirty="0">
                <a:solidFill>
                  <a:schemeClr val="accent6"/>
                </a:solidFill>
                <a:latin typeface="+mn-lt"/>
                <a:cs typeface="Avenir Next Medium"/>
              </a:rPr>
            </a:br>
            <a:r>
              <a:rPr lang="en-US" sz="2200" dirty="0">
                <a:solidFill>
                  <a:schemeClr val="accent6"/>
                </a:solidFill>
                <a:latin typeface="+mn-lt"/>
                <a:cs typeface="Avenir Next Medium"/>
              </a:rPr>
              <a:t>by embedding assessment </a:t>
            </a:r>
            <a:br>
              <a:rPr lang="en-US" sz="2200" dirty="0">
                <a:solidFill>
                  <a:schemeClr val="accent6"/>
                </a:solidFill>
                <a:latin typeface="+mn-lt"/>
                <a:cs typeface="Avenir Next Medium"/>
              </a:rPr>
            </a:br>
            <a:r>
              <a:rPr lang="en-US" sz="2200" dirty="0">
                <a:solidFill>
                  <a:schemeClr val="accent6"/>
                </a:solidFill>
                <a:latin typeface="+mn-lt"/>
                <a:cs typeface="Avenir Next Medium"/>
              </a:rPr>
              <a:t>into books that students </a:t>
            </a:r>
            <a:br>
              <a:rPr lang="en-US" sz="2200" dirty="0">
                <a:solidFill>
                  <a:schemeClr val="accent6"/>
                </a:solidFill>
                <a:latin typeface="+mn-lt"/>
                <a:cs typeface="Avenir Next Medium"/>
              </a:rPr>
            </a:br>
            <a:r>
              <a:rPr lang="en-US" sz="2200" dirty="0">
                <a:solidFill>
                  <a:schemeClr val="accent6"/>
                </a:solidFill>
                <a:latin typeface="+mn-lt"/>
                <a:cs typeface="Avenir Next Medium"/>
              </a:rPr>
              <a:t>already read and that </a:t>
            </a:r>
            <a:br>
              <a:rPr lang="en-US" sz="2200" dirty="0">
                <a:solidFill>
                  <a:schemeClr val="accent6"/>
                </a:solidFill>
                <a:latin typeface="+mn-lt"/>
                <a:cs typeface="Avenir Next Medium"/>
              </a:rPr>
            </a:br>
            <a:r>
              <a:rPr lang="en-US" sz="2200" dirty="0" smtClean="0">
                <a:solidFill>
                  <a:schemeClr val="accent6"/>
                </a:solidFill>
                <a:latin typeface="+mn-lt"/>
                <a:cs typeface="Avenir Next Medium"/>
              </a:rPr>
              <a:t>teachers </a:t>
            </a:r>
            <a:r>
              <a:rPr lang="en-US" sz="2200" dirty="0">
                <a:solidFill>
                  <a:schemeClr val="accent6"/>
                </a:solidFill>
                <a:latin typeface="+mn-lt"/>
                <a:cs typeface="Avenir Next Medium"/>
              </a:rPr>
              <a:t>routinely teach</a:t>
            </a:r>
            <a:endParaRPr lang="en-US" sz="1200" dirty="0" smtClean="0">
              <a:solidFill>
                <a:schemeClr val="accent6"/>
              </a:solidFill>
              <a:latin typeface="+mn-lt"/>
              <a:cs typeface="Avenir Next Medium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609627" y="2576696"/>
            <a:ext cx="503588" cy="0"/>
          </a:xfrm>
          <a:prstGeom prst="line">
            <a:avLst/>
          </a:prstGeom>
          <a:ln w="25400">
            <a:solidFill>
              <a:srgbClr val="89C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45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91440"/>
            <a:ext cx="9143996" cy="914400"/>
          </a:xfrm>
          <a:prstGeom prst="rect">
            <a:avLst/>
          </a:prstGeom>
        </p:spPr>
        <p:txBody>
          <a:bodyPr vert="horz" wrap="none" lIns="274320" tIns="45716" rIns="274320" bIns="45716" rtlCol="0" anchor="t" anchorCtr="0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0"/>
            <a:ext cx="8229600" cy="5256222"/>
          </a:xfrm>
          <a:prstGeom prst="rect">
            <a:avLst/>
          </a:prstGeom>
        </p:spPr>
        <p:txBody>
          <a:bodyPr vert="horz" lIns="0" tIns="45716" rIns="0" bIns="45716" rtlCol="0" anchor="t" anchorCtr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289422" y="1033272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289422" y="1033272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54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ctr" defTabSz="457154" rtl="0" eaLnBrk="1" latinLnBrk="0" hangingPunct="1">
        <a:spcBef>
          <a:spcPct val="0"/>
        </a:spcBef>
        <a:buNone/>
        <a:defRPr sz="4400" b="1" kern="1200" baseline="0">
          <a:solidFill>
            <a:srgbClr val="333333"/>
          </a:solidFill>
          <a:latin typeface="+mj-lt"/>
          <a:ea typeface="+mj-ea"/>
          <a:cs typeface="Avenir Next Bold"/>
        </a:defRPr>
      </a:lvl1pPr>
    </p:titleStyle>
    <p:bodyStyle>
      <a:lvl1pPr marL="457154" indent="-457154" algn="l" defTabSz="457154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>
            <a:lumMod val="65000"/>
            <a:lumOff val="35000"/>
          </a:schemeClr>
        </a:buClr>
        <a:buFont typeface="Lucida Grande"/>
        <a:buChar char="—"/>
        <a:defRPr sz="3000" kern="1200" baseline="0">
          <a:solidFill>
            <a:schemeClr val="accent6"/>
          </a:solidFill>
          <a:latin typeface="+mn-lt"/>
          <a:ea typeface="+mn-ea"/>
          <a:cs typeface="Avenir Next Medium"/>
        </a:defRPr>
      </a:lvl1pPr>
      <a:lvl2pPr marL="914306" indent="-457154" algn="l" defTabSz="457154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>
            <a:lumMod val="65000"/>
            <a:lumOff val="35000"/>
          </a:schemeClr>
        </a:buClr>
        <a:buFont typeface="Lucida Grande"/>
        <a:buChar char="—"/>
        <a:defRPr sz="2800" kern="1200">
          <a:solidFill>
            <a:schemeClr val="accent6"/>
          </a:solidFill>
          <a:latin typeface="+mn-lt"/>
          <a:ea typeface="+mn-ea"/>
          <a:cs typeface="Avenir Next Medium"/>
        </a:defRPr>
      </a:lvl2pPr>
      <a:lvl3pPr marL="1257172" indent="-342865" algn="l" defTabSz="457154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>
            <a:lumMod val="65000"/>
            <a:lumOff val="35000"/>
          </a:schemeClr>
        </a:buClr>
        <a:buFont typeface="Lucida Grande"/>
        <a:buChar char="—"/>
        <a:defRPr sz="2400" kern="1200">
          <a:solidFill>
            <a:schemeClr val="accent6"/>
          </a:solidFill>
          <a:latin typeface="+mn-lt"/>
          <a:ea typeface="+mn-ea"/>
          <a:cs typeface="Avenir Next Medium"/>
        </a:defRPr>
      </a:lvl3pPr>
      <a:lvl4pPr marL="1714324" indent="-342865" algn="l" defTabSz="457154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>
            <a:lumMod val="65000"/>
            <a:lumOff val="35000"/>
          </a:schemeClr>
        </a:buClr>
        <a:buFont typeface="Lucida Grande"/>
        <a:buChar char="—"/>
        <a:defRPr sz="2000" kern="1200">
          <a:solidFill>
            <a:schemeClr val="accent6"/>
          </a:solidFill>
          <a:latin typeface="+mn-lt"/>
          <a:ea typeface="+mn-ea"/>
          <a:cs typeface="Avenir Next Medium"/>
        </a:defRPr>
      </a:lvl4pPr>
      <a:lvl5pPr marL="2171478" indent="-342865" algn="l" defTabSz="457154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>
            <a:lumMod val="65000"/>
            <a:lumOff val="35000"/>
          </a:schemeClr>
        </a:buClr>
        <a:buFont typeface="Lucida Grande"/>
        <a:buChar char="—"/>
        <a:defRPr sz="2000" kern="1200">
          <a:solidFill>
            <a:schemeClr val="accent6"/>
          </a:solidFill>
          <a:latin typeface="+mn-lt"/>
          <a:ea typeface="+mn-ea"/>
          <a:cs typeface="Avenir Next Medium"/>
        </a:defRPr>
      </a:lvl5pPr>
      <a:lvl6pPr marL="2514343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4320206" y="5236969"/>
            <a:ext cx="503588" cy="0"/>
          </a:xfrm>
          <a:prstGeom prst="line">
            <a:avLst/>
          </a:prstGeom>
          <a:ln w="25400">
            <a:solidFill>
              <a:schemeClr val="bg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LightSail Education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LightSail v3 Badge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7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dgeLibrary_Drama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22" y="1371600"/>
            <a:ext cx="4572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Drama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143645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dgeLibrary_Essays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78" y="1371600"/>
            <a:ext cx="4572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Essays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111819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Fairytales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adgeLibrary_Fairytales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572000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81880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Fantasy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BadgeLibrary_Fantasy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22" y="1371600"/>
            <a:ext cx="4572000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374664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Folktales/Fables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adgeLibrary_Folktales_Fables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78" y="1371600"/>
            <a:ext cx="4572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28564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Geography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adgeLibrary_Geography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22" y="1371600"/>
            <a:ext cx="4572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28564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Graphic Novels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BadgeLibrary_GraphicNovels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572000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28564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Historical Fiction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adgeLibrary_HistoricalFiction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78" y="1371600"/>
            <a:ext cx="4572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28564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History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adgeLibrary_History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22" y="1371600"/>
            <a:ext cx="4572000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28564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Humor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adgeLibrary_Humor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78" y="1371600"/>
            <a:ext cx="4572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28564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3_Production_25-Student-Badge-Library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8"/>
          <a:stretch/>
        </p:blipFill>
        <p:spPr>
          <a:xfrm>
            <a:off x="4580099" y="0"/>
            <a:ext cx="4588818" cy="6872941"/>
          </a:xfrm>
          <a:prstGeom prst="rect">
            <a:avLst/>
          </a:prstGeom>
          <a:effectLst>
            <a:outerShdw blurRad="38100" dist="38100" dir="10800000" algn="tl" rotWithShape="0">
              <a:srgbClr val="000000">
                <a:alpha val="1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2544589"/>
            <a:ext cx="4565158" cy="399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333333"/>
                </a:solidFill>
                <a:latin typeface="+mj-lt"/>
              </a:rPr>
              <a:t>Encourage your students to be superstars.</a:t>
            </a:r>
          </a:p>
          <a:p>
            <a:endParaRPr lang="en-US" sz="3600" b="1" dirty="0">
              <a:solidFill>
                <a:srgbClr val="333333"/>
              </a:solidFill>
              <a:latin typeface="+mj-lt"/>
            </a:endParaRPr>
          </a:p>
          <a:p>
            <a:r>
              <a:rPr lang="en-US" sz="2200" dirty="0" smtClean="0">
                <a:solidFill>
                  <a:srgbClr val="666666"/>
                </a:solidFill>
              </a:rPr>
              <a:t>Students earn badges for </a:t>
            </a:r>
            <a:br>
              <a:rPr lang="en-US" sz="2200" dirty="0" smtClean="0">
                <a:solidFill>
                  <a:srgbClr val="666666"/>
                </a:solidFill>
              </a:rPr>
            </a:br>
            <a:r>
              <a:rPr lang="en-US" sz="2200" dirty="0" smtClean="0">
                <a:solidFill>
                  <a:srgbClr val="666666"/>
                </a:solidFill>
              </a:rPr>
              <a:t>Genres, Reading Achievement, </a:t>
            </a:r>
            <a:br>
              <a:rPr lang="en-US" sz="2200" dirty="0" smtClean="0">
                <a:solidFill>
                  <a:srgbClr val="666666"/>
                </a:solidFill>
              </a:rPr>
            </a:br>
            <a:r>
              <a:rPr lang="en-US" sz="2200" dirty="0" smtClean="0">
                <a:solidFill>
                  <a:srgbClr val="666666"/>
                </a:solidFill>
              </a:rPr>
              <a:t>and Reading Power in the </a:t>
            </a:r>
            <a:br>
              <a:rPr lang="en-US" sz="2200" dirty="0" smtClean="0">
                <a:solidFill>
                  <a:srgbClr val="666666"/>
                </a:solidFill>
              </a:rPr>
            </a:br>
            <a:r>
              <a:rPr lang="en-US" sz="2200" dirty="0" smtClean="0">
                <a:solidFill>
                  <a:srgbClr val="666666"/>
                </a:solidFill>
              </a:rPr>
              <a:t>LightSail Badge Library.</a:t>
            </a:r>
          </a:p>
          <a:p>
            <a:endParaRPr lang="en-US" sz="2000" dirty="0" smtClean="0">
              <a:solidFill>
                <a:srgbClr val="666666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 smtClean="0">
              <a:solidFill>
                <a:srgbClr val="666666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030785" y="4182138"/>
            <a:ext cx="503588" cy="0"/>
          </a:xfrm>
          <a:prstGeom prst="line">
            <a:avLst/>
          </a:prstGeom>
          <a:ln w="25400">
            <a:solidFill>
              <a:srgbClr val="89C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692451" y="716716"/>
            <a:ext cx="1180256" cy="1180256"/>
          </a:xfrm>
          <a:prstGeom prst="ellipse">
            <a:avLst/>
          </a:prstGeom>
          <a:solidFill>
            <a:srgbClr val="89C6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186" y="987022"/>
            <a:ext cx="4445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5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Legends/Myths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adgeLibrary_LegendsMyths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572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28564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Mathematics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adgeLibrary_Mathematics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572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28564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Mystery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adgeLibrary_Mystery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572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28564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Picture Books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adgeLibrary_PictureBooks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78" y="1371600"/>
            <a:ext cx="4572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28564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Poetry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adgeLibrary_Poetry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572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28564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Realistic Fiction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adgeLibrary_RealisticFiction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572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28564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Romance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BadgeLibrary_Romance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572000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28564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Science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BadgeLibrary_Science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78" y="1371600"/>
            <a:ext cx="4572000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28564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Science Fiction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adgeLibrary_ScienceFiction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572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258492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Self Help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adgeLibrary_SelfHelp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572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18630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3_Production_25-Student-Badge-Library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8"/>
          <a:stretch/>
        </p:blipFill>
        <p:spPr>
          <a:xfrm>
            <a:off x="4580099" y="0"/>
            <a:ext cx="4588818" cy="6872941"/>
          </a:xfrm>
          <a:prstGeom prst="rect">
            <a:avLst/>
          </a:prstGeom>
          <a:effectLst>
            <a:outerShdw blurRad="38100" dist="38100" dir="10800000" algn="tl" rotWithShape="0">
              <a:srgbClr val="000000">
                <a:alpha val="1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2544589"/>
            <a:ext cx="4565158" cy="360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333333"/>
                </a:solidFill>
                <a:latin typeface="+mj-lt"/>
              </a:rPr>
              <a:t>Customize these badges to display in your room.</a:t>
            </a:r>
            <a:endParaRPr lang="en-US" sz="3200" b="1" dirty="0" smtClean="0">
              <a:solidFill>
                <a:srgbClr val="333333"/>
              </a:solidFill>
              <a:latin typeface="+mj-lt"/>
            </a:endParaRPr>
          </a:p>
          <a:p>
            <a:endParaRPr lang="en-US" sz="3600" b="1" dirty="0">
              <a:solidFill>
                <a:srgbClr val="333333"/>
              </a:solidFill>
              <a:latin typeface="+mj-lt"/>
            </a:endParaRPr>
          </a:p>
          <a:p>
            <a:r>
              <a:rPr lang="en-US" sz="2200" dirty="0" smtClean="0">
                <a:solidFill>
                  <a:srgbClr val="666666"/>
                </a:solidFill>
              </a:rPr>
              <a:t>Using </a:t>
            </a:r>
            <a:r>
              <a:rPr lang="en-US" sz="2200" dirty="0" err="1" smtClean="0">
                <a:solidFill>
                  <a:srgbClr val="666666"/>
                </a:solidFill>
              </a:rPr>
              <a:t>Avenir</a:t>
            </a:r>
            <a:r>
              <a:rPr lang="en-US" sz="2200" dirty="0" smtClean="0">
                <a:solidFill>
                  <a:srgbClr val="666666"/>
                </a:solidFill>
              </a:rPr>
              <a:t> Next as your font, you can customize the book and date of each badge.</a:t>
            </a:r>
            <a:endParaRPr lang="en-US" sz="2200" dirty="0" smtClean="0">
              <a:solidFill>
                <a:srgbClr val="666666"/>
              </a:solidFill>
            </a:endParaRPr>
          </a:p>
          <a:p>
            <a:endParaRPr lang="en-US" sz="2000" dirty="0" smtClean="0">
              <a:solidFill>
                <a:srgbClr val="666666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 smtClean="0">
              <a:solidFill>
                <a:srgbClr val="666666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030785" y="4182138"/>
            <a:ext cx="503588" cy="0"/>
          </a:xfrm>
          <a:prstGeom prst="line">
            <a:avLst/>
          </a:prstGeom>
          <a:ln w="25400">
            <a:solidFill>
              <a:srgbClr val="89C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692451" y="716716"/>
            <a:ext cx="1180256" cy="1180256"/>
          </a:xfrm>
          <a:prstGeom prst="ellipse">
            <a:avLst/>
          </a:prstGeom>
          <a:solidFill>
            <a:srgbClr val="89C6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186" y="987022"/>
            <a:ext cx="4445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1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Series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adgeLibrary_Series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572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18630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Short Stories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BadgeLibrary_ShortStories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572000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18630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Spanish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BadgeLibrary_Spanish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572000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18630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Speeches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adgeLibrary_Speeches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572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18630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Thriller/Suspense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adgeLibrary_ThrillerSuspense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22" y="1371600"/>
            <a:ext cx="4572000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Title</a:t>
            </a:r>
            <a:endParaRPr lang="fr-FR" sz="2000" b="1" i="1" dirty="0">
              <a:solidFill>
                <a:schemeClr val="bg1"/>
              </a:solidFill>
              <a:latin typeface="Avenir Next Bold"/>
              <a:cs typeface="Avenir Next Bold"/>
            </a:endParaRP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18630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Completed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adgeLibrary_Completed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45" y="1371600"/>
            <a:ext cx="3965510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9420" y="4576589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401976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Milestone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BadgeLibrary_Milestone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4" y="1371600"/>
            <a:ext cx="4898571" cy="457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96264" y="4913227"/>
            <a:ext cx="456515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Sep 2015</a:t>
            </a:r>
            <a:endParaRPr lang="en-US" sz="2000" b="1" dirty="0" smtClean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4008" y="2516628"/>
            <a:ext cx="4371203" cy="18556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fr-FR" sz="12500" b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00</a:t>
            </a:r>
            <a:endParaRPr lang="en-US" sz="12500" b="1" dirty="0" smtClean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401976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Reading Power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adgeLibrary_ReadingPower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09" y="1371600"/>
            <a:ext cx="4371203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6264" y="4793699"/>
            <a:ext cx="456515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Sep 2015</a:t>
            </a:r>
            <a:endParaRPr lang="en-US" sz="2000" b="1" dirty="0" smtClean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4008" y="2397100"/>
            <a:ext cx="4371203" cy="18556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fr-FR" sz="12500" b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00</a:t>
            </a:r>
            <a:endParaRPr lang="en-US" sz="12500" b="1" dirty="0" smtClean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133772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dgeLibrary_PowerTexts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64" y="1371600"/>
            <a:ext cx="5933872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Power Texts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96264" y="2600224"/>
            <a:ext cx="4565158" cy="29136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0" b="1" dirty="0">
                <a:solidFill>
                  <a:schemeClr val="bg1"/>
                </a:solidFill>
                <a:latin typeface="Avenir Next Bold"/>
                <a:cs typeface="Avenir Next Bold"/>
              </a:rPr>
              <a:t>0</a:t>
            </a:r>
            <a:endParaRPr lang="en-US" sz="20000" b="1" dirty="0" smtClean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40857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Beat the Clock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adgeLibrary_BeatClock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92" y="1371600"/>
            <a:ext cx="4223801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6264" y="4681175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Title</a:t>
            </a:r>
          </a:p>
          <a:p>
            <a:pPr>
              <a:lnSpc>
                <a:spcPct val="90000"/>
              </a:lnSpc>
            </a:pPr>
            <a:r>
              <a:rPr lang="fr-FR" sz="2000" b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 smtClean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6264" y="2365292"/>
            <a:ext cx="456515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00 </a:t>
            </a:r>
            <a:r>
              <a:rPr lang="fr-FR" sz="2000" b="1" dirty="0" err="1" smtClean="0">
                <a:solidFill>
                  <a:schemeClr val="bg1"/>
                </a:solidFill>
                <a:latin typeface="Avenir Next Bold"/>
                <a:cs typeface="Avenir Next Bold"/>
              </a:rPr>
              <a:t>Days</a:t>
            </a:r>
            <a:endParaRPr lang="en-US" sz="2000" b="1" dirty="0" smtClean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78406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Action/Adventure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BadgeLibrary_ActionAdventure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22" y="1371600"/>
            <a:ext cx="4572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203597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dgeLibrary_Million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33" y="1371600"/>
            <a:ext cx="6011333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Million Words Read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96264" y="43823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fr-FR" sz="2000" b="1" dirty="0" smtClean="0">
              <a:solidFill>
                <a:schemeClr val="bg1"/>
              </a:solidFill>
              <a:latin typeface="Avenir Next Bold"/>
              <a:cs typeface="Avenir Next Bold"/>
            </a:endParaRPr>
          </a:p>
          <a:p>
            <a:pPr>
              <a:lnSpc>
                <a:spcPct val="90000"/>
              </a:lnSpc>
            </a:pPr>
            <a:r>
              <a:rPr lang="fr-FR" sz="2000" b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Sep 2015</a:t>
            </a:r>
            <a:endParaRPr lang="en-US" sz="2000" b="1" dirty="0" smtClean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6264" y="1830402"/>
            <a:ext cx="4565158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5000" b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310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Vocabulary </a:t>
            </a:r>
            <a:r>
              <a:rPr lang="en-US" sz="4800" b="1" dirty="0" err="1" smtClean="0">
                <a:solidFill>
                  <a:srgbClr val="333333"/>
                </a:solidFill>
                <a:latin typeface="+mj-lt"/>
              </a:rPr>
              <a:t>Clozes</a:t>
            </a:r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BadgeLibrary_Vocab-Clozes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10" y="1371600"/>
            <a:ext cx="4586068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6264" y="4793699"/>
            <a:ext cx="456515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Sep 2015</a:t>
            </a:r>
            <a:endParaRPr lang="en-US" sz="2000" b="1" dirty="0" smtClean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6264" y="2752723"/>
            <a:ext cx="4565158" cy="1502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fr-FR" sz="10000" b="1" dirty="0">
                <a:solidFill>
                  <a:schemeClr val="bg1"/>
                </a:solidFill>
                <a:latin typeface="Avenir Next Bold"/>
                <a:cs typeface="Avenir Next Bold"/>
              </a:rPr>
              <a:t>0</a:t>
            </a:r>
            <a:r>
              <a:rPr lang="fr-FR" sz="10000" b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00</a:t>
            </a:r>
            <a:endParaRPr lang="en-US" sz="10000" b="1" dirty="0" smtClean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44517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Vocabulary Genius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BadgeLibrary_Vocab-Genius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71" y="1371600"/>
            <a:ext cx="5731858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6264" y="4398231"/>
            <a:ext cx="456515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Sep 2015</a:t>
            </a:r>
            <a:endParaRPr lang="en-US" sz="2000" b="1" dirty="0" smtClean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162512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On Short Response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adgeLibrary_ShortResponse-On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97" y="1371600"/>
            <a:ext cx="4055806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6264" y="4513851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Title</a:t>
            </a:r>
          </a:p>
          <a:p>
            <a:pPr>
              <a:lnSpc>
                <a:spcPct val="90000"/>
              </a:lnSpc>
            </a:pPr>
            <a:r>
              <a:rPr lang="fr-FR" sz="2000" b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 smtClean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229066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Above Short Response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adgeLibrary_ShortResponse-Above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18" y="1371600"/>
            <a:ext cx="3741964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6264" y="4247885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Book 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108469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dgeLibrary_All-About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22" y="1371600"/>
            <a:ext cx="4572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All About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83524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dgeLibrary_Anthologies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22" y="1371600"/>
            <a:ext cx="4572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Anthologies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370118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dgeLibrary_Autobiography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22" y="1371600"/>
            <a:ext cx="4572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Autobiography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300679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dgeLibrary_Biography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22" y="1371600"/>
            <a:ext cx="4572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Biography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247888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dgeLibrary_Classics-Badge@2x~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78" y="1371600"/>
            <a:ext cx="4572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5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3333"/>
                </a:solidFill>
                <a:latin typeface="+mj-lt"/>
              </a:rPr>
              <a:t>Classics Badge</a:t>
            </a:r>
            <a:endParaRPr lang="en-US" sz="4800" b="1" dirty="0">
              <a:solidFill>
                <a:srgbClr val="333333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9422" y="1030664"/>
            <a:ext cx="4565156" cy="0"/>
          </a:xfrm>
          <a:prstGeom prst="line">
            <a:avLst/>
          </a:prstGeom>
          <a:ln w="50800">
            <a:solidFill>
              <a:srgbClr val="99999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9420" y="4694754"/>
            <a:ext cx="4565158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i="1" dirty="0" smtClean="0">
                <a:solidFill>
                  <a:schemeClr val="bg1"/>
                </a:solidFill>
                <a:latin typeface="Avenir Next Bold"/>
                <a:cs typeface="Avenir Next Bold"/>
              </a:rPr>
              <a:t>Book </a:t>
            </a:r>
            <a:r>
              <a:rPr lang="fr-FR" sz="2000" b="1" i="1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chemeClr val="bg1"/>
                </a:solidFill>
                <a:latin typeface="Avenir Next Bold"/>
                <a:cs typeface="Avenir Next Bold"/>
              </a:rPr>
              <a:t>000L • Sep 2015</a:t>
            </a:r>
            <a:endParaRPr lang="en-US" sz="2000" b="1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375152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les Templat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7F7F7"/>
      </a:lt2>
      <a:accent1>
        <a:srgbClr val="87B52F"/>
      </a:accent1>
      <a:accent2>
        <a:srgbClr val="33CCCC"/>
      </a:accent2>
      <a:accent3>
        <a:srgbClr val="CC6633"/>
      </a:accent3>
      <a:accent4>
        <a:srgbClr val="CCCC33"/>
      </a:accent4>
      <a:accent5>
        <a:srgbClr val="33CC66"/>
      </a:accent5>
      <a:accent6>
        <a:srgbClr val="666666"/>
      </a:accent6>
      <a:hlink>
        <a:srgbClr val="87B52F"/>
      </a:hlink>
      <a:folHlink>
        <a:srgbClr val="87B52F"/>
      </a:folHlink>
    </a:clrScheme>
    <a:fontScheme name="LightSail">
      <a:majorFont>
        <a:latin typeface="Avenir Next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venir Next Medium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9C606"/>
        </a:solidFill>
        <a:ln>
          <a:noFill/>
        </a:ln>
        <a:effectLst>
          <a:outerShdw blurRad="38100" dist="38100" dir="5400000" rotWithShape="0">
            <a:srgbClr val="000000">
              <a:alpha val="20000"/>
            </a:srgbClr>
          </a:outerShdw>
        </a:effectLst>
      </a:spPr>
      <a:bodyPr wrap="none" lIns="182880" tIns="91440" rIns="182880" bIns="91440" rtlCol="0" anchor="ctr">
        <a:spAutoFit/>
      </a:bodyPr>
      <a:lstStyle>
        <a:defPPr algn="ctr">
          <a:defRPr sz="1600" b="1" dirty="0" smtClean="0">
            <a:latin typeface="+mj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Sales Template.potx</Template>
  <TotalTime>19051</TotalTime>
  <Words>383</Words>
  <Application>Microsoft Macintosh PowerPoint</Application>
  <PresentationFormat>On-screen Show (4:3)</PresentationFormat>
  <Paragraphs>132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Sales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Chris Geiser</Manager>
  <Company>LightSail Education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Sales Presentation</dc:subject>
  <dc:creator>Chris Geiser</dc:creator>
  <cp:keywords>Gideon</cp:keywords>
  <dc:description/>
  <cp:lastModifiedBy>Melissa Kronsberg</cp:lastModifiedBy>
  <cp:revision>449</cp:revision>
  <cp:lastPrinted>2015-01-11T23:45:06Z</cp:lastPrinted>
  <dcterms:created xsi:type="dcterms:W3CDTF">2015-03-11T18:31:59Z</dcterms:created>
  <dcterms:modified xsi:type="dcterms:W3CDTF">2015-09-25T21:06:20Z</dcterms:modified>
  <cp:category>Gideon</cp:category>
</cp:coreProperties>
</file>