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2"/>
  </p:notesMasterIdLst>
  <p:handoutMasterIdLst>
    <p:handoutMasterId r:id="rId23"/>
  </p:handoutMasterIdLst>
  <p:sldIdLst>
    <p:sldId id="562" r:id="rId2"/>
    <p:sldId id="543" r:id="rId3"/>
    <p:sldId id="544" r:id="rId4"/>
    <p:sldId id="478" r:id="rId5"/>
    <p:sldId id="477" r:id="rId6"/>
    <p:sldId id="556" r:id="rId7"/>
    <p:sldId id="555" r:id="rId8"/>
    <p:sldId id="545" r:id="rId9"/>
    <p:sldId id="546" r:id="rId10"/>
    <p:sldId id="531" r:id="rId11"/>
    <p:sldId id="557" r:id="rId12"/>
    <p:sldId id="552" r:id="rId13"/>
    <p:sldId id="551" r:id="rId14"/>
    <p:sldId id="553" r:id="rId15"/>
    <p:sldId id="554" r:id="rId16"/>
    <p:sldId id="538" r:id="rId17"/>
    <p:sldId id="563" r:id="rId18"/>
    <p:sldId id="559" r:id="rId19"/>
    <p:sldId id="560" r:id="rId20"/>
    <p:sldId id="561" r:id="rId21"/>
  </p:sldIdLst>
  <p:sldSz cx="9144000" cy="6858000" type="screen4x3"/>
  <p:notesSz cx="6858000" cy="9144000"/>
  <p:defaultTextStyle>
    <a:lvl1pPr algn="ctr" defTabSz="410730">
      <a:defRPr sz="3000">
        <a:solidFill>
          <a:srgbClr val="535353"/>
        </a:solidFill>
        <a:latin typeface="+mn-lt"/>
        <a:ea typeface="+mn-ea"/>
        <a:cs typeface="+mn-cs"/>
        <a:sym typeface="Gill Sans Light"/>
      </a:defRPr>
    </a:lvl1pPr>
    <a:lvl2pPr indent="241080" algn="ctr" defTabSz="410730">
      <a:defRPr sz="3000">
        <a:solidFill>
          <a:srgbClr val="535353"/>
        </a:solidFill>
        <a:latin typeface="+mn-lt"/>
        <a:ea typeface="+mn-ea"/>
        <a:cs typeface="+mn-cs"/>
        <a:sym typeface="Gill Sans Light"/>
      </a:defRPr>
    </a:lvl2pPr>
    <a:lvl3pPr indent="482161" algn="ctr" defTabSz="410730">
      <a:defRPr sz="3000">
        <a:solidFill>
          <a:srgbClr val="535353"/>
        </a:solidFill>
        <a:latin typeface="+mn-lt"/>
        <a:ea typeface="+mn-ea"/>
        <a:cs typeface="+mn-cs"/>
        <a:sym typeface="Gill Sans Light"/>
      </a:defRPr>
    </a:lvl3pPr>
    <a:lvl4pPr indent="723242" algn="ctr" defTabSz="410730">
      <a:defRPr sz="3000">
        <a:solidFill>
          <a:srgbClr val="535353"/>
        </a:solidFill>
        <a:latin typeface="+mn-lt"/>
        <a:ea typeface="+mn-ea"/>
        <a:cs typeface="+mn-cs"/>
        <a:sym typeface="Gill Sans Light"/>
      </a:defRPr>
    </a:lvl4pPr>
    <a:lvl5pPr indent="964323" algn="ctr" defTabSz="410730">
      <a:defRPr sz="3000">
        <a:solidFill>
          <a:srgbClr val="535353"/>
        </a:solidFill>
        <a:latin typeface="+mn-lt"/>
        <a:ea typeface="+mn-ea"/>
        <a:cs typeface="+mn-cs"/>
        <a:sym typeface="Gill Sans Light"/>
      </a:defRPr>
    </a:lvl5pPr>
    <a:lvl6pPr indent="1205403" algn="ctr" defTabSz="410730">
      <a:defRPr sz="3000">
        <a:solidFill>
          <a:srgbClr val="535353"/>
        </a:solidFill>
        <a:latin typeface="+mn-lt"/>
        <a:ea typeface="+mn-ea"/>
        <a:cs typeface="+mn-cs"/>
        <a:sym typeface="Gill Sans Light"/>
      </a:defRPr>
    </a:lvl6pPr>
    <a:lvl7pPr indent="1446484" algn="ctr" defTabSz="410730">
      <a:defRPr sz="3000">
        <a:solidFill>
          <a:srgbClr val="535353"/>
        </a:solidFill>
        <a:latin typeface="+mn-lt"/>
        <a:ea typeface="+mn-ea"/>
        <a:cs typeface="+mn-cs"/>
        <a:sym typeface="Gill Sans Light"/>
      </a:defRPr>
    </a:lvl7pPr>
    <a:lvl8pPr indent="1687564" algn="ctr" defTabSz="410730">
      <a:defRPr sz="3000">
        <a:solidFill>
          <a:srgbClr val="535353"/>
        </a:solidFill>
        <a:latin typeface="+mn-lt"/>
        <a:ea typeface="+mn-ea"/>
        <a:cs typeface="+mn-cs"/>
        <a:sym typeface="Gill Sans Light"/>
      </a:defRPr>
    </a:lvl8pPr>
    <a:lvl9pPr indent="1928645" algn="ctr" defTabSz="410730">
      <a:defRPr sz="3000">
        <a:solidFill>
          <a:srgbClr val="535353"/>
        </a:solidFill>
        <a:latin typeface="+mn-lt"/>
        <a:ea typeface="+mn-ea"/>
        <a:cs typeface="+mn-cs"/>
        <a:sym typeface="Gill Sans Light"/>
      </a:defRPr>
    </a:lvl9pPr>
  </p:defaultTextStyle>
  <p:extLst>
    <p:ext uri="{EFAFB233-063F-42B5-8137-9DF3F51BA10A}">
      <p15:sldGuideLst xmlns:p15="http://schemas.microsoft.com/office/powerpoint/2012/main" xmlns="" xmlns:mv="urn:schemas-microsoft-com:mac:vml" xmlns:mc="http://schemas.openxmlformats.org/markup-compatibility/2006">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353"/>
    <a:srgbClr val="89C606"/>
    <a:srgbClr val="262626"/>
    <a:srgbClr val="999999"/>
    <a:srgbClr val="878787"/>
    <a:srgbClr val="D5D5D5"/>
    <a:srgbClr val="CCCCCC"/>
    <a:srgbClr val="C1C1C1"/>
    <a:srgbClr val="333333"/>
    <a:srgbClr val="464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xmlns:mv="urn:schemas-microsoft-com:mac:vml" xmlns:mc="http://schemas.openxmlformats.org/markup-compatibility/2006"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a:fontRef idx="minor">
          <a:srgbClr val="000000"/>
        </a:fontRef>
        <a:srgbClr val="000000"/>
      </a:tcTxStyle>
      <a:tcStyle>
        <a:tcBdr>
          <a:left>
            <a:ln w="12700" cap="flat">
              <a:solidFill>
                <a:srgbClr val="B4B4B4"/>
              </a:solidFill>
              <a:prstDash val="solid"/>
              <a:miter lim="400000"/>
            </a:ln>
          </a:left>
          <a:right>
            <a:ln w="12700" cap="flat">
              <a:solidFill>
                <a:srgbClr val="B4B4B4"/>
              </a:solidFill>
              <a:prstDash val="solid"/>
              <a:miter lim="400000"/>
            </a:ln>
          </a:right>
          <a:top>
            <a:ln w="25400" cap="flat">
              <a:solidFill>
                <a:srgbClr val="000000"/>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lastRow>
    <a:firstRow>
      <a:tcTxStyle>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Col>
    <a:lastRow>
      <a:tcTxStyle>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lastRow>
    <a:firstRow>
      <a:tcTxStyle>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Row>
  </a:tblStyle>
  <a:tblStyle styleId="{EEE7283C-3CF3-47DC-8721-378D4A62B228}" styleName="">
    <a:tblBg/>
    <a:wholeTbl>
      <a:tcTxStyle>
        <a:fontRef idx="minor">
          <a:srgbClr val="5A5F5E"/>
        </a:fontRef>
        <a:srgbClr val="5A5F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000000">
              <a:alpha val="5000"/>
            </a:srgbClr>
          </a:solidFill>
        </a:fill>
      </a:tcStyle>
    </a:band2H>
    <a:firstCol>
      <a:tcTxStyle>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D4553"/>
          </a:solidFill>
        </a:fill>
      </a:tcStyle>
    </a:firstCol>
    <a:lastRow>
      <a:tcTxStyle>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B4B4B4"/>
              </a:solidFill>
              <a:prstDash val="solid"/>
              <a:miter lim="400000"/>
            </a:ln>
          </a:bottom>
          <a:insideH>
            <a:ln w="12700" cap="flat">
              <a:solidFill>
                <a:srgbClr val="3D4553"/>
              </a:solidFill>
              <a:prstDash val="solid"/>
              <a:miter lim="400000"/>
            </a:ln>
          </a:insideH>
          <a:insideV>
            <a:ln w="12700" cap="flat">
              <a:noFill/>
              <a:miter lim="400000"/>
            </a:ln>
          </a:insideV>
        </a:tcBdr>
        <a:fill>
          <a:solidFill>
            <a:srgbClr val="606B7E"/>
          </a:solidFill>
        </a:fill>
      </a:tcStyle>
    </a:lastRow>
    <a:firstRow>
      <a:tcTxStyle>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solidFill>
                <a:srgbClr val="3D4553"/>
              </a:solidFill>
              <a:prstDash val="solid"/>
              <a:miter lim="400000"/>
            </a:ln>
          </a:insideH>
          <a:insideV>
            <a:ln w="12700" cap="flat">
              <a:noFill/>
              <a:miter lim="400000"/>
            </a:ln>
          </a:insideV>
        </a:tcBdr>
        <a:fill>
          <a:solidFill>
            <a:srgbClr val="606B7E"/>
          </a:solidFill>
        </a:fill>
      </a:tcStyle>
    </a:firstRow>
  </a:tblStyle>
  <a:tblStyle styleId="{CF821DB8-F4EB-4A41-A1BA-3FCAFE7338EE}" styleName="">
    <a:tblBg/>
    <a:wholeTbl>
      <a:tcTxStyle>
        <a:fontRef idx="minor">
          <a:srgbClr val="5A5F5E"/>
        </a:fontRef>
        <a:srgbClr val="5A5F5E"/>
      </a:tcTxStyle>
      <a:tcStyle>
        <a:tcBdr>
          <a:left>
            <a:ln w="50800" cap="flat">
              <a:noFill/>
              <a:miter lim="400000"/>
            </a:ln>
          </a:left>
          <a:right>
            <a:ln w="50800" cap="flat">
              <a:noFill/>
              <a:miter lim="400000"/>
            </a:ln>
          </a:right>
          <a:top>
            <a:ln w="50800" cap="flat">
              <a:noFill/>
              <a:miter lim="400000"/>
            </a:ln>
          </a:top>
          <a:bottom>
            <a:ln w="50800" cap="flat">
              <a:noFill/>
              <a:miter lim="400000"/>
            </a:ln>
          </a:bottom>
          <a:insideH>
            <a:ln w="50800" cap="flat">
              <a:noFill/>
              <a:miter lim="400000"/>
            </a:ln>
          </a:insideH>
          <a:insideV>
            <a:ln w="50800" cap="flat">
              <a:noFill/>
              <a:miter lim="400000"/>
            </a:ln>
          </a:insideV>
        </a:tcBdr>
        <a:fill>
          <a:noFill/>
        </a:fill>
      </a:tcStyle>
    </a:wholeTbl>
    <a:band2H>
      <a:tcTxStyle/>
      <a:tcStyle>
        <a:tcBdr/>
        <a:fill>
          <a:solidFill>
            <a:srgbClr val="000000">
              <a:alpha val="5000"/>
            </a:srgbClr>
          </a:solidFill>
        </a:fill>
      </a:tcStyle>
    </a:band2H>
    <a:firstCol>
      <a:tcTxStyle>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08785"/>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noFill/>
              <a:miter lim="400000"/>
            </a:ln>
          </a:insideH>
          <a:insideV>
            <a:ln w="12700" cap="flat">
              <a:noFill/>
              <a:miter lim="400000"/>
            </a:ln>
          </a:insideV>
        </a:tcBdr>
        <a:fill>
          <a:solidFill>
            <a:srgbClr val="E5E6E5"/>
          </a:solidFill>
        </a:fill>
      </a:tcStyle>
    </a:lastRow>
    <a:firstRow>
      <a:tcTxStyle>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5A5F5E"/>
          </a:solidFill>
        </a:fill>
      </a:tcStyle>
    </a:firstRow>
  </a:tblStyle>
  <a:tblStyle styleId="{33BA23B1-9221-436E-865A-0063620EA4FD}" styleName="">
    <a:tblBg/>
    <a:wholeTbl>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EBEBEB"/>
          </a:solidFill>
        </a:fill>
      </a:tcStyle>
    </a:band2H>
    <a:firstCol>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E5E6E5"/>
          </a:solidFill>
        </a:fill>
      </a:tcStyle>
    </a:firstCol>
    <a:lastRow>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lastRow>
    <a:firstRow>
      <a:tcTxStyle>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firstRow>
  </a:tblStyle>
  <a:tblStyle styleId="{2708684C-4D16-4618-839F-0558EEFCDFE6}" styleName="">
    <a:tblBg/>
    <a:wholeTbl>
      <a:tcTxStyle>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custDash>
                <a:ds d="200000" sp="200000"/>
              </a:custDash>
              <a:miter lim="400000"/>
            </a:ln>
          </a:top>
          <a:bottom>
            <a:ln w="12700" cap="flat">
              <a:solidFill>
                <a:srgbClr val="5A5F5E"/>
              </a:solidFill>
              <a:custDash>
                <a:ds d="200000" sp="200000"/>
              </a:custDash>
              <a:miter lim="400000"/>
            </a:ln>
          </a:bottom>
          <a:insideH>
            <a:ln w="12700" cap="flat">
              <a:solidFill>
                <a:srgbClr val="5A5F5E"/>
              </a:solidFill>
              <a:custDash>
                <a:ds d="200000" sp="200000"/>
              </a:custDash>
              <a:miter lim="400000"/>
            </a:ln>
          </a:insideH>
          <a:insideV>
            <a:ln w="12700" cap="flat">
              <a:solidFill>
                <a:srgbClr val="C8C8C8"/>
              </a:solidFill>
              <a:prstDash val="solid"/>
              <a:miter lim="400000"/>
            </a:ln>
          </a:insideV>
        </a:tcBdr>
        <a:fill>
          <a:noFill/>
        </a:fill>
      </a:tcStyle>
    </a:wholeTbl>
    <a:band2H>
      <a:tcTxStyle/>
      <a:tcStyle>
        <a:tcBdr/>
        <a:fill>
          <a:solidFill>
            <a:srgbClr val="000000">
              <a:alpha val="5000"/>
            </a:srgbClr>
          </a:solidFill>
        </a:fill>
      </a:tcStyle>
    </a:band2H>
    <a:firstCol>
      <a:tcTxStyle>
        <a:fontRef idx="minor">
          <a:srgbClr val="000000"/>
        </a:fontRef>
        <a:srgbClr val="000000"/>
      </a:tcTxStyle>
      <a:tcStyle>
        <a:tcBdr>
          <a:left>
            <a:ln w="12700" cap="flat">
              <a:noFill/>
              <a:miter lim="400000"/>
            </a:ln>
          </a:left>
          <a:right>
            <a:ln w="12700" cap="flat">
              <a:solidFill>
                <a:srgbClr val="5A5F5E"/>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Col>
    <a:lastRow>
      <a:tcTxStyle>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prstDash val="solid"/>
              <a:miter lim="400000"/>
            </a:ln>
          </a:top>
          <a:bottom>
            <a:ln w="12700" cap="flat">
              <a:noFill/>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lastRow>
    <a:firstRow>
      <a:tcTxStyle>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noFill/>
              <a:miter lim="400000"/>
            </a:ln>
          </a:top>
          <a:bottom>
            <a:ln w="12700" cap="flat">
              <a:solidFill>
                <a:srgbClr val="5A5F5E"/>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Row>
  </a:tblStyle>
  <a:tblStyle styleId="{8F44A2F1-9E1F-4B54-A3A2-5F16C0AD49E2}" styleName="">
    <a:tblBg/>
    <a:wholeTbl>
      <a:tcTxStyle b="off" i="off">
        <a:fontRef idx="minor">
          <a:srgbClr val="5F7579"/>
        </a:fontRef>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D51ADE6A-740E-44AE-83CC-AE7238B6C88D}" styleName="">
    <a:tblBg/>
    <a:wholeTbl>
      <a:tcTxStyle b="off" i="off">
        <a:fontRef idx="minor">
          <a:srgbClr val="5F7579"/>
        </a:fontRef>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2" autoAdjust="0"/>
    <p:restoredTop sz="75985" autoAdjust="0"/>
  </p:normalViewPr>
  <p:slideViewPr>
    <p:cSldViewPr snapToGrid="0" snapToObjects="1">
      <p:cViewPr varScale="1">
        <p:scale>
          <a:sx n="41" d="100"/>
          <a:sy n="41" d="100"/>
        </p:scale>
        <p:origin x="-24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308075-5BE1-4E47-9C08-A43AB3FD4929}" type="datetimeFigureOut">
              <a:rPr lang="en-US" smtClean="0"/>
              <a:t>5/11/16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262CAC-C7C3-9F4B-8B1D-8057793A478F}" type="slidenum">
              <a:rPr lang="en-US" smtClean="0"/>
              <a:t>‹#›</a:t>
            </a:fld>
            <a:endParaRPr lang="en-US"/>
          </a:p>
        </p:txBody>
      </p:sp>
    </p:spTree>
    <p:extLst>
      <p:ext uri="{BB962C8B-B14F-4D97-AF65-F5344CB8AC3E}">
        <p14:creationId xmlns:p14="http://schemas.microsoft.com/office/powerpoint/2010/main" val="38890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4" name="Shape 1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59019655"/>
      </p:ext>
    </p:extLst>
  </p:cSld>
  <p:clrMap bg1="lt1" tx1="dk1" bg2="lt2" tx2="dk2" accent1="accent1" accent2="accent2" accent3="accent3" accent4="accent4" accent5="accent5" accent6="accent6" hlink="hlink" folHlink="folHlink"/>
  <p:notesStyle>
    <a:lvl1pPr defTabSz="410730">
      <a:defRPr sz="1500">
        <a:latin typeface="Lucida Grande"/>
        <a:ea typeface="Lucida Grande"/>
        <a:cs typeface="Lucida Grande"/>
        <a:sym typeface="Lucida Grande"/>
      </a:defRPr>
    </a:lvl1pPr>
    <a:lvl2pPr indent="160721" defTabSz="410730">
      <a:defRPr sz="1500">
        <a:latin typeface="Lucida Grande"/>
        <a:ea typeface="Lucida Grande"/>
        <a:cs typeface="Lucida Grande"/>
        <a:sym typeface="Lucida Grande"/>
      </a:defRPr>
    </a:lvl2pPr>
    <a:lvl3pPr indent="321440" defTabSz="410730">
      <a:defRPr sz="1500">
        <a:latin typeface="Lucida Grande"/>
        <a:ea typeface="Lucida Grande"/>
        <a:cs typeface="Lucida Grande"/>
        <a:sym typeface="Lucida Grande"/>
      </a:defRPr>
    </a:lvl3pPr>
    <a:lvl4pPr indent="482161" defTabSz="410730">
      <a:defRPr sz="1500">
        <a:latin typeface="Lucida Grande"/>
        <a:ea typeface="Lucida Grande"/>
        <a:cs typeface="Lucida Grande"/>
        <a:sym typeface="Lucida Grande"/>
      </a:defRPr>
    </a:lvl4pPr>
    <a:lvl5pPr indent="642882" defTabSz="410730">
      <a:defRPr sz="1500">
        <a:latin typeface="Lucida Grande"/>
        <a:ea typeface="Lucida Grande"/>
        <a:cs typeface="Lucida Grande"/>
        <a:sym typeface="Lucida Grande"/>
      </a:defRPr>
    </a:lvl5pPr>
    <a:lvl6pPr indent="803602" defTabSz="410730">
      <a:defRPr sz="1500">
        <a:latin typeface="Lucida Grande"/>
        <a:ea typeface="Lucida Grande"/>
        <a:cs typeface="Lucida Grande"/>
        <a:sym typeface="Lucida Grande"/>
      </a:defRPr>
    </a:lvl6pPr>
    <a:lvl7pPr indent="964323" defTabSz="410730">
      <a:defRPr sz="1500">
        <a:latin typeface="Lucida Grande"/>
        <a:ea typeface="Lucida Grande"/>
        <a:cs typeface="Lucida Grande"/>
        <a:sym typeface="Lucida Grande"/>
      </a:defRPr>
    </a:lvl7pPr>
    <a:lvl8pPr indent="1125044" defTabSz="410730">
      <a:defRPr sz="1500">
        <a:latin typeface="Lucida Grande"/>
        <a:ea typeface="Lucida Grande"/>
        <a:cs typeface="Lucida Grande"/>
        <a:sym typeface="Lucida Grande"/>
      </a:defRPr>
    </a:lvl8pPr>
    <a:lvl9pPr indent="1285763" defTabSz="410730">
      <a:defRPr sz="15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10730" eaLnBrk="1" fontAlgn="auto" latinLnBrk="0" hangingPunct="1">
              <a:lnSpc>
                <a:spcPct val="100000"/>
              </a:lnSpc>
              <a:spcBef>
                <a:spcPts val="0"/>
              </a:spcBef>
              <a:spcAft>
                <a:spcPts val="0"/>
              </a:spcAft>
              <a:buClrTx/>
              <a:buSzTx/>
              <a:buFontTx/>
              <a:buNone/>
              <a:tabLst/>
              <a:defRPr/>
            </a:pPr>
            <a:r>
              <a:rPr lang="en-US" dirty="0" smtClean="0"/>
              <a:t>Thank you so much for making the time to come</a:t>
            </a:r>
            <a:r>
              <a:rPr lang="en-US" baseline="0" dirty="0" smtClean="0"/>
              <a:t> here today.</a:t>
            </a:r>
            <a:endParaRPr lang="en-US" dirty="0" smtClean="0"/>
          </a:p>
        </p:txBody>
      </p:sp>
    </p:spTree>
    <p:extLst>
      <p:ext uri="{BB962C8B-B14F-4D97-AF65-F5344CB8AC3E}">
        <p14:creationId xmlns:p14="http://schemas.microsoft.com/office/powerpoint/2010/main" val="1611673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guidelines about what is required of students:</a:t>
            </a:r>
          </a:p>
          <a:p>
            <a:endParaRPr lang="en-US" dirty="0" smtClean="0"/>
          </a:p>
          <a:p>
            <a:r>
              <a:rPr lang="en-US" dirty="0" smtClean="0"/>
              <a:t>Students will read</a:t>
            </a:r>
            <a:r>
              <a:rPr lang="en-US" baseline="0" dirty="0" smtClean="0"/>
              <a:t> on LightSail for at least four hours a week. Remember they can do this from anywhere where they have internet.</a:t>
            </a:r>
          </a:p>
          <a:p>
            <a:r>
              <a:rPr lang="en-US" baseline="0" dirty="0" smtClean="0"/>
              <a:t>Students will only use the device for LightSail, because it is a tool and not a toy.</a:t>
            </a:r>
          </a:p>
          <a:p>
            <a:r>
              <a:rPr lang="en-US" baseline="0" dirty="0" smtClean="0"/>
              <a:t>Students will type at least one deep thought into their book each day so that the teacher can read what students are thinking and respond appropriately.</a:t>
            </a:r>
          </a:p>
          <a:p>
            <a:r>
              <a:rPr lang="en-US" baseline="0" dirty="0" smtClean="0"/>
              <a:t>Students will attend four half-day sessions held here at the school. During these sessions, students will do activities and spend time reading.</a:t>
            </a:r>
            <a:endParaRPr lang="en-US" dirty="0"/>
          </a:p>
        </p:txBody>
      </p:sp>
    </p:spTree>
    <p:extLst>
      <p:ext uri="{BB962C8B-B14F-4D97-AF65-F5344CB8AC3E}">
        <p14:creationId xmlns:p14="http://schemas.microsoft.com/office/powerpoint/2010/main" val="4204918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choose to</a:t>
            </a:r>
            <a:r>
              <a:rPr lang="en-US" baseline="0" dirty="0" smtClean="0"/>
              <a:t> enroll your child in SummerSail, how can you help make sure it’s a successful summer for them?</a:t>
            </a:r>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critical</a:t>
            </a:r>
            <a:r>
              <a:rPr lang="en-US" baseline="0" dirty="0" smtClean="0"/>
              <a:t> that your child has a quiet place to read. This might be the library, their bedroom, or Grandma’s house. Helping them designate time to read also ensures that reading actually happens.</a:t>
            </a:r>
            <a:endParaRPr lang="en-US" dirty="0"/>
          </a:p>
        </p:txBody>
      </p:sp>
    </p:spTree>
    <p:extLst>
      <p:ext uri="{BB962C8B-B14F-4D97-AF65-F5344CB8AC3E}">
        <p14:creationId xmlns:p14="http://schemas.microsoft.com/office/powerpoint/2010/main" val="3194913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Technology</a:t>
            </a:r>
            <a:r>
              <a:rPr lang="en-US" baseline="0" dirty="0" smtClean="0"/>
              <a:t> is a big responsibility, so your child will need your help making sure everything stays in good condition and that it’s only used by your child for LightSail. No one else should access the device, and it shouldn't</a:t>
            </a:r>
            <a:r>
              <a:rPr lang="fr-FR" baseline="0" dirty="0" smtClean="0"/>
              <a:t>’</a:t>
            </a:r>
            <a:r>
              <a:rPr lang="en-US" baseline="0" dirty="0" smtClean="0"/>
              <a:t>t be used for anything else other than LightSail.</a:t>
            </a:r>
            <a:endParaRPr lang="en-US" dirty="0"/>
          </a:p>
        </p:txBody>
      </p:sp>
    </p:spTree>
    <p:extLst>
      <p:ext uri="{BB962C8B-B14F-4D97-AF65-F5344CB8AC3E}">
        <p14:creationId xmlns:p14="http://schemas.microsoft.com/office/powerpoint/2010/main" val="2891073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order for students to become stronger readers, it’s critical that they connect reading with positive feelings. Reading should never be used as a punishment, since that will make students less likely to enjoy reading. Saying things like, “I’m so impressed with your reading!” or asking about what they are reading will help encourage them to read more, which will help them grow as a reader.</a:t>
            </a:r>
            <a:endParaRPr lang="en-US" dirty="0"/>
          </a:p>
        </p:txBody>
      </p:sp>
    </p:spTree>
    <p:extLst>
      <p:ext uri="{BB962C8B-B14F-4D97-AF65-F5344CB8AC3E}">
        <p14:creationId xmlns:p14="http://schemas.microsoft.com/office/powerpoint/2010/main" val="3341019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 involved. It’s the</a:t>
            </a:r>
            <a:r>
              <a:rPr lang="en-US" baseline="0" dirty="0" smtClean="0"/>
              <a:t> best way to help your student grow.</a:t>
            </a:r>
          </a:p>
          <a:p>
            <a:r>
              <a:rPr lang="en-US" baseline="0" dirty="0" smtClean="0"/>
              <a:t>Make sure your student attends all the in-school sessions. Mark them on your calendar, set a reminder on your phone, and make sure they get here.</a:t>
            </a:r>
          </a:p>
          <a:p>
            <a:r>
              <a:rPr lang="en-US" baseline="0" dirty="0" smtClean="0"/>
              <a:t>Ask your student questions to encourage them to talk about what he or she is reading. Try, “What are you reading about?” or “What’s the plot of your book?”</a:t>
            </a:r>
          </a:p>
          <a:p>
            <a:r>
              <a:rPr lang="en-US" baseline="0" dirty="0" smtClean="0"/>
              <a:t>While your student is reading, grab a book or magazine and read too! Talking about what you are reading will help them feel part of a community of readers, which is a key piece in becoming a stronger reader.</a:t>
            </a:r>
          </a:p>
        </p:txBody>
      </p:sp>
    </p:spTree>
    <p:extLst>
      <p:ext uri="{BB962C8B-B14F-4D97-AF65-F5344CB8AC3E}">
        <p14:creationId xmlns:p14="http://schemas.microsoft.com/office/powerpoint/2010/main" val="3624336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lot of dates to know.</a:t>
            </a:r>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SummerSail is going to help students become stronger readers and will prevent</a:t>
            </a:r>
            <a:r>
              <a:rPr lang="en-US" baseline="0" dirty="0" smtClean="0"/>
              <a:t> them from losing months of hard work that they have already done. So how can you sign your student up?</a:t>
            </a:r>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 the form that’s being passed around!</a:t>
            </a:r>
            <a:r>
              <a:rPr lang="en-US" baseline="0" dirty="0" smtClean="0"/>
              <a:t> Participating students will get devices the last week of school.</a:t>
            </a:r>
            <a:endParaRPr lang="en-US" dirty="0"/>
          </a:p>
        </p:txBody>
      </p:sp>
    </p:spTree>
    <p:extLst>
      <p:ext uri="{BB962C8B-B14F-4D97-AF65-F5344CB8AC3E}">
        <p14:creationId xmlns:p14="http://schemas.microsoft.com/office/powerpoint/2010/main" val="7395527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our goal is to give you a clear understanding of what the SummerSail program is</a:t>
            </a:r>
            <a:r>
              <a:rPr lang="en-US" baseline="0" dirty="0" smtClean="0"/>
              <a:t> so you can decide if it’s right for your child.</a:t>
            </a:r>
            <a:endParaRPr lang="en-US" dirty="0"/>
          </a:p>
        </p:txBody>
      </p:sp>
    </p:spTree>
    <p:extLst>
      <p:ext uri="{BB962C8B-B14F-4D97-AF65-F5344CB8AC3E}">
        <p14:creationId xmlns:p14="http://schemas.microsoft.com/office/powerpoint/2010/main" val="133394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what we’ll be covering today:</a:t>
            </a:r>
            <a:endParaRPr lang="en-US" dirty="0"/>
          </a:p>
        </p:txBody>
      </p:sp>
    </p:spTree>
    <p:extLst>
      <p:ext uri="{BB962C8B-B14F-4D97-AF65-F5344CB8AC3E}">
        <p14:creationId xmlns:p14="http://schemas.microsoft.com/office/powerpoint/2010/main" val="111509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I describe</a:t>
            </a:r>
            <a:r>
              <a:rPr lang="en-US" baseline="0" dirty="0" smtClean="0"/>
              <a:t> SummerSail, let me explain why we created a summer reading program. Your children work hard all year long and make incredible growth, but over the summer, they can easily lose that growth when they aren’t in school. In fact, they can lose up to three months of progress during the summer, and they lose that competitive edge they need to be successful.</a:t>
            </a:r>
            <a:endParaRPr lang="en-US" dirty="0"/>
          </a:p>
        </p:txBody>
      </p:sp>
    </p:spTree>
    <p:extLst>
      <p:ext uri="{BB962C8B-B14F-4D97-AF65-F5344CB8AC3E}">
        <p14:creationId xmlns:p14="http://schemas.microsoft.com/office/powerpoint/2010/main" val="824717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584170" eaLnBrk="1" fontAlgn="auto" latinLnBrk="0" hangingPunct="1">
              <a:lnSpc>
                <a:spcPct val="100000"/>
              </a:lnSpc>
              <a:spcBef>
                <a:spcPts val="0"/>
              </a:spcBef>
              <a:spcAft>
                <a:spcPts val="0"/>
              </a:spcAft>
              <a:buClrTx/>
              <a:buSzTx/>
              <a:buFontTx/>
              <a:buNone/>
              <a:tabLst/>
              <a:defRPr/>
            </a:pPr>
            <a:r>
              <a:rPr lang="en-US" sz="2100" dirty="0" smtClean="0">
                <a:effectLst/>
                <a:latin typeface="Lucida Grande"/>
                <a:ea typeface="Lucida Grande"/>
                <a:cs typeface="Lucida Grande"/>
                <a:sym typeface="Lucida Grande"/>
              </a:rPr>
              <a:t>During</a:t>
            </a:r>
            <a:r>
              <a:rPr lang="en-US" sz="2100" baseline="0" dirty="0" smtClean="0">
                <a:effectLst/>
                <a:latin typeface="Lucida Grande"/>
                <a:ea typeface="Lucida Grande"/>
                <a:cs typeface="Lucida Grande"/>
                <a:sym typeface="Lucida Grande"/>
              </a:rPr>
              <a:t> the last two years</a:t>
            </a:r>
            <a:r>
              <a:rPr lang="en-US" sz="2100" dirty="0" smtClean="0">
                <a:effectLst/>
                <a:latin typeface="Lucida Grande"/>
                <a:ea typeface="Lucida Grande"/>
                <a:cs typeface="Lucida Grande"/>
                <a:sym typeface="Lucida Grande"/>
              </a:rPr>
              <a:t>,</a:t>
            </a:r>
            <a:r>
              <a:rPr lang="en-US" sz="2100" baseline="0" dirty="0" smtClean="0">
                <a:effectLst/>
                <a:latin typeface="Lucida Grande"/>
                <a:ea typeface="Lucida Grande"/>
                <a:cs typeface="Lucida Grande"/>
                <a:sym typeface="Lucida Grande"/>
              </a:rPr>
              <a:t> SummerSail was a huge success, and students made significant gains and came into the new school year must stronger. Because </a:t>
            </a:r>
            <a:r>
              <a:rPr lang="en-US" sz="2100" baseline="0" dirty="0" err="1" smtClean="0">
                <a:effectLst/>
                <a:latin typeface="Lucida Grande"/>
                <a:ea typeface="Lucida Grande"/>
                <a:cs typeface="Lucida Grande"/>
                <a:sym typeface="Lucida Grande"/>
              </a:rPr>
              <a:t>SummerSail</a:t>
            </a:r>
            <a:r>
              <a:rPr lang="en-US" sz="2100" baseline="0" dirty="0" smtClean="0">
                <a:effectLst/>
                <a:latin typeface="Lucida Grande"/>
                <a:ea typeface="Lucida Grande"/>
                <a:cs typeface="Lucida Grande"/>
                <a:sym typeface="Lucida Grande"/>
              </a:rPr>
              <a:t> 2014 and 2015 were such big successes, we are expanding the program this year.</a:t>
            </a:r>
            <a:endParaRPr lang="en-US" dirty="0"/>
          </a:p>
        </p:txBody>
      </p:sp>
    </p:spTree>
    <p:extLst>
      <p:ext uri="{BB962C8B-B14F-4D97-AF65-F5344CB8AC3E}">
        <p14:creationId xmlns:p14="http://schemas.microsoft.com/office/powerpoint/2010/main" val="3091279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91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SummerSail is a summer independent reading program </a:t>
            </a:r>
            <a:r>
              <a:rPr lang="en-US" baseline="0" dirty="0" smtClean="0"/>
              <a:t>where your child can choose what books to read. They’ll read on an </a:t>
            </a:r>
            <a:r>
              <a:rPr lang="en-US" baseline="0" dirty="0" err="1" smtClean="0"/>
              <a:t>iPad</a:t>
            </a:r>
            <a:r>
              <a:rPr lang="en-US" baseline="0" dirty="0" smtClean="0"/>
              <a:t> or </a:t>
            </a:r>
            <a:r>
              <a:rPr lang="en-US" baseline="0" dirty="0" err="1" smtClean="0"/>
              <a:t>Chromebook</a:t>
            </a:r>
            <a:r>
              <a:rPr lang="en-US" baseline="0" dirty="0" smtClean="0"/>
              <a:t> using a program called LightSail. Don’t worry, our school will lend your child a device. With LightSail, your child will have access to thousands of books. As your child reads, they can write down their thoughts and then teachers can respond, even if they are far apart from each other.</a:t>
            </a:r>
            <a:endParaRPr lang="en-US" dirty="0"/>
          </a:p>
        </p:txBody>
      </p:sp>
    </p:spTree>
    <p:extLst>
      <p:ext uri="{BB962C8B-B14F-4D97-AF65-F5344CB8AC3E}">
        <p14:creationId xmlns:p14="http://schemas.microsoft.com/office/powerpoint/2010/main" val="290838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410730" eaLnBrk="1" fontAlgn="auto" latinLnBrk="0" hangingPunct="1">
              <a:lnSpc>
                <a:spcPct val="100000"/>
              </a:lnSpc>
              <a:spcBef>
                <a:spcPts val="0"/>
              </a:spcBef>
              <a:spcAft>
                <a:spcPts val="0"/>
              </a:spcAft>
              <a:buClrTx/>
              <a:buSzTx/>
              <a:buFontTx/>
              <a:buNone/>
              <a:tabLst/>
              <a:defRPr/>
            </a:pPr>
            <a:r>
              <a:rPr lang="en-US" dirty="0" smtClean="0"/>
              <a:t>So what are</a:t>
            </a:r>
            <a:r>
              <a:rPr lang="en-US" baseline="0" dirty="0" smtClean="0"/>
              <a:t> the details of the program? Your child will read on their own time, whether at home or somewhere else, using LightSail on the device for at least four hours a week. As your child reads, they’ll also type thoughts that they are having as they read. Those thoughts are sent directly to a teacher, who will respond to your child through the app. You can think about it like texting about the book but doing it directly in the eBook. While most of the reading will be at home, your child will also come to school for four half-day sessions to share their progress and check in with the teacher. In the case you don’t have an </a:t>
            </a:r>
            <a:r>
              <a:rPr lang="en-US" baseline="0" dirty="0" err="1" smtClean="0"/>
              <a:t>iPad</a:t>
            </a:r>
            <a:r>
              <a:rPr lang="en-US" baseline="0" dirty="0" smtClean="0"/>
              <a:t> or </a:t>
            </a:r>
            <a:r>
              <a:rPr lang="en-US" baseline="0" dirty="0" err="1" smtClean="0"/>
              <a:t>Chromebook</a:t>
            </a:r>
            <a:r>
              <a:rPr lang="en-US" baseline="0" dirty="0" smtClean="0"/>
              <a:t> at home, the school will lend your child one for this program. In the case you don’t have Internet at home, the school will lend your child a hotspot. </a:t>
            </a:r>
            <a:endParaRPr lang="en-US" dirty="0"/>
          </a:p>
        </p:txBody>
      </p:sp>
    </p:spTree>
    <p:extLst>
      <p:ext uri="{BB962C8B-B14F-4D97-AF65-F5344CB8AC3E}">
        <p14:creationId xmlns:p14="http://schemas.microsoft.com/office/powerpoint/2010/main" val="1847395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333333"/>
        </a:solidFill>
        <a:effectLst/>
      </p:bgPr>
    </p:bg>
    <p:spTree>
      <p:nvGrpSpPr>
        <p:cNvPr id="1" name=""/>
        <p:cNvGrpSpPr/>
        <p:nvPr/>
      </p:nvGrpSpPr>
      <p:grpSpPr>
        <a:xfrm>
          <a:off x="0" y="0"/>
          <a:ext cx="0" cy="0"/>
          <a:chOff x="0" y="0"/>
          <a:chExt cx="0" cy="0"/>
        </a:xfrm>
      </p:grpSpPr>
      <p:pic>
        <p:nvPicPr>
          <p:cNvPr id="4" name="Picture 3" descr="LS_Logo_White_with_Green.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8483" y="1947316"/>
            <a:ext cx="5047034" cy="1381092"/>
          </a:xfrm>
          <a:prstGeom prst="rect">
            <a:avLst/>
          </a:prstGeom>
        </p:spPr>
      </p:pic>
    </p:spTree>
    <p:extLst>
      <p:ext uri="{BB962C8B-B14F-4D97-AF65-F5344CB8AC3E}">
        <p14:creationId xmlns:p14="http://schemas.microsoft.com/office/powerpoint/2010/main" val="3886265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1_Blank">
    <p:bg>
      <p:bgPr>
        <a:solidFill>
          <a:srgbClr val="33333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2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2_Blank">
    <p:bg>
      <p:bgPr>
        <a:solidFill>
          <a:srgbClr val="89C60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2432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280160"/>
            <a:ext cx="5111750" cy="52343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1280160"/>
            <a:ext cx="3008313" cy="5234324"/>
          </a:xfrm>
        </p:spPr>
        <p:txBody>
          <a:bodyPr lIns="0" rIns="0"/>
          <a:lstStyle>
            <a:lvl1pPr marL="0" indent="0">
              <a:buNone/>
              <a:defRPr sz="1400">
                <a:solidFill>
                  <a:schemeClr val="tx2"/>
                </a:solidFill>
              </a:defRPr>
            </a:lvl1pPr>
            <a:lvl2pPr marL="457154" indent="0">
              <a:buNone/>
              <a:defRPr sz="1200"/>
            </a:lvl2pPr>
            <a:lvl3pPr marL="914306" indent="0">
              <a:buNone/>
              <a:defRPr sz="1000"/>
            </a:lvl3pPr>
            <a:lvl4pPr marL="1371460" indent="0">
              <a:buNone/>
              <a:defRPr sz="900"/>
            </a:lvl4pPr>
            <a:lvl5pPr marL="1828613" indent="0">
              <a:buNone/>
              <a:defRPr sz="900"/>
            </a:lvl5pPr>
            <a:lvl6pPr marL="2285766" indent="0">
              <a:buNone/>
              <a:defRPr sz="900"/>
            </a:lvl6pPr>
            <a:lvl7pPr marL="2742920" indent="0">
              <a:buNone/>
              <a:defRPr sz="900"/>
            </a:lvl7pPr>
            <a:lvl8pPr marL="3200072" indent="0">
              <a:buNone/>
              <a:defRPr sz="900"/>
            </a:lvl8pPr>
            <a:lvl9pPr marL="3657226" indent="0">
              <a:buNone/>
              <a:defRPr sz="900"/>
            </a:lvl9pPr>
          </a:lstStyle>
          <a:p>
            <a:pPr lvl="0"/>
            <a:r>
              <a:rPr lang="en-US" smtClean="0"/>
              <a:t>Click to edit Master text styles</a:t>
            </a:r>
          </a:p>
        </p:txBody>
      </p:sp>
      <p:sp>
        <p:nvSpPr>
          <p:cNvPr id="5" name="Title 4"/>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937209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1280160"/>
            <a:ext cx="8229602" cy="4489609"/>
          </a:xfrm>
        </p:spPr>
        <p:txBody>
          <a:bodyPr/>
          <a:lstStyle>
            <a:lvl1pPr marL="0" indent="0">
              <a:buNone/>
              <a:defRPr sz="3200"/>
            </a:lvl1pPr>
            <a:lvl2pPr marL="457154" indent="0">
              <a:buNone/>
              <a:defRPr sz="2800"/>
            </a:lvl2pPr>
            <a:lvl3pPr marL="914306" indent="0">
              <a:buNone/>
              <a:defRPr sz="2400"/>
            </a:lvl3pPr>
            <a:lvl4pPr marL="1371460" indent="0">
              <a:buNone/>
              <a:defRPr sz="2000"/>
            </a:lvl4pPr>
            <a:lvl5pPr marL="1828613" indent="0">
              <a:buNone/>
              <a:defRPr sz="2000"/>
            </a:lvl5pPr>
            <a:lvl6pPr marL="2285766" indent="0">
              <a:buNone/>
              <a:defRPr sz="2000"/>
            </a:lvl6pPr>
            <a:lvl7pPr marL="2742920" indent="0">
              <a:buNone/>
              <a:defRPr sz="2000"/>
            </a:lvl7pPr>
            <a:lvl8pPr marL="3200072" indent="0">
              <a:buNone/>
              <a:defRPr sz="2000"/>
            </a:lvl8pPr>
            <a:lvl9pPr marL="3657226"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1" y="5769769"/>
            <a:ext cx="8229601" cy="804862"/>
          </a:xfrm>
        </p:spPr>
        <p:txBody>
          <a:bodyPr lIns="0" rIns="0"/>
          <a:lstStyle>
            <a:lvl1pPr marL="0" indent="0">
              <a:buNone/>
              <a:defRPr sz="1400">
                <a:solidFill>
                  <a:schemeClr val="tx1">
                    <a:lumMod val="50000"/>
                    <a:lumOff val="50000"/>
                  </a:schemeClr>
                </a:solidFill>
              </a:defRPr>
            </a:lvl1pPr>
            <a:lvl2pPr marL="457154" indent="0">
              <a:buNone/>
              <a:defRPr sz="1200"/>
            </a:lvl2pPr>
            <a:lvl3pPr marL="914306" indent="0">
              <a:buNone/>
              <a:defRPr sz="1000"/>
            </a:lvl3pPr>
            <a:lvl4pPr marL="1371460" indent="0">
              <a:buNone/>
              <a:defRPr sz="900"/>
            </a:lvl4pPr>
            <a:lvl5pPr marL="1828613" indent="0">
              <a:buNone/>
              <a:defRPr sz="900"/>
            </a:lvl5pPr>
            <a:lvl6pPr marL="2285766" indent="0">
              <a:buNone/>
              <a:defRPr sz="900"/>
            </a:lvl6pPr>
            <a:lvl7pPr marL="2742920" indent="0">
              <a:buNone/>
              <a:defRPr sz="900"/>
            </a:lvl7pPr>
            <a:lvl8pPr marL="3200072" indent="0">
              <a:buNone/>
              <a:defRPr sz="900"/>
            </a:lvl8pPr>
            <a:lvl9pPr marL="3657226" indent="0">
              <a:buNone/>
              <a:defRPr sz="900"/>
            </a:lvl9pPr>
          </a:lstStyle>
          <a:p>
            <a:pPr lvl="0"/>
            <a:r>
              <a:rPr lang="en-US" dirty="0"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49297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786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98191" y="274640"/>
            <a:ext cx="613562" cy="6393126"/>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199" y="274640"/>
            <a:ext cx="7403192" cy="63931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hape 22"/>
          <p:cNvSpPr/>
          <p:nvPr/>
        </p:nvSpPr>
        <p:spPr>
          <a:xfrm flipV="1">
            <a:off x="8150439" y="274638"/>
            <a:ext cx="0" cy="6393127"/>
          </a:xfrm>
          <a:prstGeom prst="line">
            <a:avLst/>
          </a:prstGeom>
          <a:ln w="38100" cap="rnd">
            <a:solidFill>
              <a:schemeClr val="bg1">
                <a:lumMod val="50000"/>
              </a:schemeClr>
            </a:solidFill>
            <a:custDash>
              <a:ds d="100000" sp="200000"/>
            </a:custDash>
            <a:miter lim="400000"/>
          </a:ln>
        </p:spPr>
        <p:txBody>
          <a:bodyPr lIns="0" tIns="0" rIns="0" bIns="0" anchor="ctr"/>
          <a:lstStyle/>
          <a:p>
            <a:pPr defTabSz="321159">
              <a:defRPr sz="1200">
                <a:solidFill>
                  <a:srgbClr val="000000"/>
                </a:solidFill>
                <a:latin typeface="Helvetica"/>
                <a:ea typeface="Helvetica"/>
                <a:cs typeface="Helvetica"/>
                <a:sym typeface="Helvetica"/>
              </a:defRPr>
            </a:pPr>
            <a:endParaRPr sz="800" kern="0">
              <a:solidFill>
                <a:srgbClr val="000000"/>
              </a:solidFill>
              <a:latin typeface="Helvetica"/>
              <a:ea typeface="Helvetica"/>
              <a:cs typeface="Helvetica"/>
              <a:sym typeface="Helvetica"/>
            </a:endParaRPr>
          </a:p>
        </p:txBody>
      </p:sp>
    </p:spTree>
    <p:extLst>
      <p:ext uri="{BB962C8B-B14F-4D97-AF65-F5344CB8AC3E}">
        <p14:creationId xmlns:p14="http://schemas.microsoft.com/office/powerpoint/2010/main" val="32229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1" y="1280160"/>
            <a:ext cx="8229601" cy="5256222"/>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228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0" y="228599"/>
            <a:ext cx="9144000" cy="815301"/>
          </a:xfrm>
        </p:spPr>
        <p:txBody>
          <a:bodyPr>
            <a:normAutofit/>
          </a:bodyPr>
          <a:lstStyle>
            <a:lvl1pPr algn="ctr">
              <a:defRPr sz="4800" baseline="0">
                <a:solidFill>
                  <a:srgbClr val="333333"/>
                </a:solidFill>
                <a:latin typeface="Avenir Next Bold"/>
                <a:cs typeface="Avenir Next Bold"/>
              </a:defRPr>
            </a:lvl1pPr>
          </a:lstStyle>
          <a:p>
            <a:r>
              <a:rPr lang="en-US" dirty="0" smtClean="0"/>
              <a:t>Click to edit Master title style</a:t>
            </a:r>
            <a:endParaRPr lang="en-US" dirty="0"/>
          </a:p>
        </p:txBody>
      </p:sp>
      <p:sp>
        <p:nvSpPr>
          <p:cNvPr id="12" name="Content Placeholder 3"/>
          <p:cNvSpPr>
            <a:spLocks noGrp="1"/>
          </p:cNvSpPr>
          <p:nvPr>
            <p:ph sz="half" idx="2"/>
          </p:nvPr>
        </p:nvSpPr>
        <p:spPr>
          <a:xfrm>
            <a:off x="457200" y="1280160"/>
            <a:ext cx="4040188" cy="5256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5"/>
          <p:cNvSpPr>
            <a:spLocks noGrp="1"/>
          </p:cNvSpPr>
          <p:nvPr>
            <p:ph sz="quarter" idx="4"/>
          </p:nvPr>
        </p:nvSpPr>
        <p:spPr>
          <a:xfrm>
            <a:off x="4645025" y="1281850"/>
            <a:ext cx="4041775" cy="52545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0693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3333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34248"/>
            <a:ext cx="8229600" cy="1362075"/>
          </a:xfrm>
        </p:spPr>
        <p:txBody>
          <a:bodyPr anchor="t"/>
          <a:lstStyle>
            <a:lvl1pPr algn="l">
              <a:defRPr sz="4000" b="1" cap="none">
                <a:ln>
                  <a:noFill/>
                </a:ln>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45821"/>
            <a:ext cx="8229600" cy="1279207"/>
          </a:xfrm>
        </p:spPr>
        <p:txBody>
          <a:bodyPr lIns="0" rIns="0" anchor="b"/>
          <a:lstStyle>
            <a:lvl1pPr marL="0" indent="0">
              <a:buNone/>
              <a:defRPr sz="2000">
                <a:solidFill>
                  <a:srgbClr val="CCCCCC"/>
                </a:solidFill>
              </a:defRPr>
            </a:lvl1pPr>
            <a:lvl2pPr marL="457154" indent="0">
              <a:buNone/>
              <a:defRPr sz="1800">
                <a:solidFill>
                  <a:schemeClr val="tx1">
                    <a:tint val="75000"/>
                  </a:schemeClr>
                </a:solidFill>
              </a:defRPr>
            </a:lvl2pPr>
            <a:lvl3pPr marL="914306" indent="0">
              <a:buNone/>
              <a:defRPr sz="1600">
                <a:solidFill>
                  <a:schemeClr val="tx1">
                    <a:tint val="75000"/>
                  </a:schemeClr>
                </a:solidFill>
              </a:defRPr>
            </a:lvl3pPr>
            <a:lvl4pPr marL="1371460" indent="0">
              <a:buNone/>
              <a:defRPr sz="1400">
                <a:solidFill>
                  <a:schemeClr val="tx1">
                    <a:tint val="75000"/>
                  </a:schemeClr>
                </a:solidFill>
              </a:defRPr>
            </a:lvl4pPr>
            <a:lvl5pPr marL="1828613" indent="0">
              <a:buNone/>
              <a:defRPr sz="1400">
                <a:solidFill>
                  <a:schemeClr val="tx1">
                    <a:tint val="75000"/>
                  </a:schemeClr>
                </a:solidFill>
              </a:defRPr>
            </a:lvl5pPr>
            <a:lvl6pPr marL="2285766" indent="0">
              <a:buNone/>
              <a:defRPr sz="1400">
                <a:solidFill>
                  <a:schemeClr val="tx1">
                    <a:tint val="75000"/>
                  </a:schemeClr>
                </a:solidFill>
              </a:defRPr>
            </a:lvl6pPr>
            <a:lvl7pPr marL="2742920" indent="0">
              <a:buNone/>
              <a:defRPr sz="1400">
                <a:solidFill>
                  <a:schemeClr val="tx1">
                    <a:tint val="75000"/>
                  </a:schemeClr>
                </a:solidFill>
              </a:defRPr>
            </a:lvl7pPr>
            <a:lvl8pPr marL="3200072" indent="0">
              <a:buNone/>
              <a:defRPr sz="1400">
                <a:solidFill>
                  <a:schemeClr val="tx1">
                    <a:tint val="75000"/>
                  </a:schemeClr>
                </a:solidFill>
              </a:defRPr>
            </a:lvl8pPr>
            <a:lvl9pPr marL="3657226"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5133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3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0999"/>
            <a:ext cx="4040188" cy="548518"/>
          </a:xfrm>
        </p:spPr>
        <p:txBody>
          <a:bodyPr wrap="none" lIns="0" rIns="0" anchor="t" anchorCtr="0"/>
          <a:lstStyle>
            <a:lvl1pPr marL="0" indent="0">
              <a:buNone/>
              <a:defRPr sz="2400" b="1" i="0">
                <a:latin typeface="Avenir Next Regular"/>
                <a:cs typeface="Avenir Next Regular"/>
              </a:defRPr>
            </a:lvl1pPr>
            <a:lvl2pPr marL="457154" indent="0">
              <a:buNone/>
              <a:defRPr sz="2000" b="1"/>
            </a:lvl2pPr>
            <a:lvl3pPr marL="914306" indent="0">
              <a:buNone/>
              <a:defRPr sz="1800" b="1"/>
            </a:lvl3pPr>
            <a:lvl4pPr marL="1371460" indent="0">
              <a:buNone/>
              <a:defRPr sz="1600" b="1"/>
            </a:lvl4pPr>
            <a:lvl5pPr marL="1828613" indent="0">
              <a:buNone/>
              <a:defRPr sz="1600" b="1"/>
            </a:lvl5pPr>
            <a:lvl6pPr marL="2285766" indent="0">
              <a:buNone/>
              <a:defRPr sz="1600" b="1"/>
            </a:lvl6pPr>
            <a:lvl7pPr marL="2742920" indent="0">
              <a:buNone/>
              <a:defRPr sz="1600" b="1"/>
            </a:lvl7pPr>
            <a:lvl8pPr marL="3200072" indent="0">
              <a:buNone/>
              <a:defRPr sz="1600" b="1"/>
            </a:lvl8pPr>
            <a:lvl9pPr marL="3657226"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29517"/>
            <a:ext cx="4040188" cy="4728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280999"/>
            <a:ext cx="4041775" cy="548518"/>
          </a:xfrm>
        </p:spPr>
        <p:txBody>
          <a:bodyPr wrap="none" anchor="t" anchorCtr="0"/>
          <a:lstStyle>
            <a:lvl1pPr marL="0" indent="0">
              <a:buNone/>
              <a:defRPr sz="2400" b="1" i="0">
                <a:latin typeface="Avenir Next Regular"/>
                <a:cs typeface="Avenir Next Regular"/>
              </a:defRPr>
            </a:lvl1pPr>
            <a:lvl2pPr marL="457154" indent="0">
              <a:buNone/>
              <a:defRPr sz="2000" b="1"/>
            </a:lvl2pPr>
            <a:lvl3pPr marL="914306" indent="0">
              <a:buNone/>
              <a:defRPr sz="1800" b="1"/>
            </a:lvl3pPr>
            <a:lvl4pPr marL="1371460" indent="0">
              <a:buNone/>
              <a:defRPr sz="1600" b="1"/>
            </a:lvl4pPr>
            <a:lvl5pPr marL="1828613" indent="0">
              <a:buNone/>
              <a:defRPr sz="1600" b="1"/>
            </a:lvl5pPr>
            <a:lvl6pPr marL="2285766" indent="0">
              <a:buNone/>
              <a:defRPr sz="1600" b="1"/>
            </a:lvl6pPr>
            <a:lvl7pPr marL="2742920" indent="0">
              <a:buNone/>
              <a:defRPr sz="1600" b="1"/>
            </a:lvl7pPr>
            <a:lvl8pPr marL="3200072" indent="0">
              <a:buNone/>
              <a:defRPr sz="1600" b="1"/>
            </a:lvl8pPr>
            <a:lvl9pPr marL="3657226"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6" y="1829517"/>
            <a:ext cx="4041775" cy="4728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1670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33"/>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75891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rgbClr val="3333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35411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392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Copy &amp; Image">
    <p:bg>
      <p:bgPr>
        <a:solidFill>
          <a:srgbClr val="3333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09729"/>
            <a:ext cx="3208337" cy="923544"/>
          </a:xfrm>
        </p:spPr>
        <p:txBody>
          <a:bodyPr wrap="square" lIns="0" rIns="0" anchor="ctr">
            <a:normAutofit/>
          </a:bodyPr>
          <a:lstStyle>
            <a:lvl1pPr>
              <a:defRPr sz="2600">
                <a:solidFill>
                  <a:schemeClr val="bg1"/>
                </a:solidFill>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1" y="1247775"/>
            <a:ext cx="3208336" cy="5102225"/>
          </a:xfrm>
        </p:spPr>
        <p:txBody>
          <a:bodyPr/>
          <a:lstStyle>
            <a:lvl1pPr>
              <a:defRPr sz="2400" baseline="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5" name="Straight Connector 4"/>
          <p:cNvCxnSpPr/>
          <p:nvPr userDrawn="1"/>
        </p:nvCxnSpPr>
        <p:spPr>
          <a:xfrm flipH="1">
            <a:off x="457201" y="1033272"/>
            <a:ext cx="3208336" cy="0"/>
          </a:xfrm>
          <a:prstGeom prst="line">
            <a:avLst/>
          </a:prstGeom>
          <a:ln w="50800">
            <a:solidFill>
              <a:srgbClr val="999999">
                <a:alpha val="30000"/>
              </a:srgb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72000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09728"/>
            <a:ext cx="9144000" cy="923544"/>
          </a:xfrm>
          <a:prstGeom prst="rect">
            <a:avLst/>
          </a:prstGeom>
        </p:spPr>
        <p:txBody>
          <a:bodyPr vert="horz" wrap="none" lIns="274320" tIns="45716" rIns="274320" bIns="45716" rtlCol="0" anchor="t" anchorCtr="0">
            <a:normAutofit/>
          </a:bodyPr>
          <a:lstStyle/>
          <a:p>
            <a:endParaRPr lang="en-US" dirty="0"/>
          </a:p>
        </p:txBody>
      </p:sp>
      <p:sp>
        <p:nvSpPr>
          <p:cNvPr id="3" name="Text Placeholder 2"/>
          <p:cNvSpPr>
            <a:spLocks noGrp="1"/>
          </p:cNvSpPr>
          <p:nvPr>
            <p:ph type="body" idx="1"/>
          </p:nvPr>
        </p:nvSpPr>
        <p:spPr>
          <a:xfrm>
            <a:off x="457200" y="1280160"/>
            <a:ext cx="8229600" cy="5256222"/>
          </a:xfrm>
          <a:prstGeom prst="rect">
            <a:avLst/>
          </a:prstGeom>
        </p:spPr>
        <p:txBody>
          <a:bodyPr vert="horz" lIns="0" tIns="45716" rIns="0" bIns="45716"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flipH="1">
            <a:off x="2289422" y="1033272"/>
            <a:ext cx="4565156" cy="0"/>
          </a:xfrm>
          <a:prstGeom prst="line">
            <a:avLst/>
          </a:prstGeom>
          <a:ln w="50800">
            <a:solidFill>
              <a:srgbClr val="999999">
                <a:alpha val="30000"/>
              </a:srgb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0454824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7" r:id="rId7"/>
    <p:sldLayoutId id="2147483660" r:id="rId8"/>
    <p:sldLayoutId id="2147483668" r:id="rId9"/>
    <p:sldLayoutId id="2147483665" r:id="rId10"/>
    <p:sldLayoutId id="2147483666" r:id="rId11"/>
    <p:sldLayoutId id="2147483661" r:id="rId12"/>
    <p:sldLayoutId id="2147483662" r:id="rId13"/>
    <p:sldLayoutId id="2147483663" r:id="rId14"/>
    <p:sldLayoutId id="2147483664" r:id="rId15"/>
  </p:sldLayoutIdLst>
  <p:txStyles>
    <p:titleStyle>
      <a:lvl1pPr algn="ctr" defTabSz="457154" rtl="0" eaLnBrk="1" latinLnBrk="0" hangingPunct="1">
        <a:spcBef>
          <a:spcPct val="0"/>
        </a:spcBef>
        <a:buNone/>
        <a:defRPr sz="4400" b="1" kern="1200" baseline="0">
          <a:solidFill>
            <a:srgbClr val="333333"/>
          </a:solidFill>
          <a:latin typeface="Avenir Next Bold"/>
          <a:ea typeface="+mj-ea"/>
          <a:cs typeface="Avenir Next Bold"/>
        </a:defRPr>
      </a:lvl1pPr>
    </p:titleStyle>
    <p:bodyStyle>
      <a:lvl1pPr marL="457154" indent="-457154" algn="l" defTabSz="457154" rtl="0" eaLnBrk="1" latinLnBrk="0" hangingPunct="1">
        <a:lnSpc>
          <a:spcPct val="100000"/>
        </a:lnSpc>
        <a:spcBef>
          <a:spcPts val="800"/>
        </a:spcBef>
        <a:spcAft>
          <a:spcPts val="800"/>
        </a:spcAft>
        <a:buClr>
          <a:schemeClr val="tx1">
            <a:lumMod val="65000"/>
            <a:lumOff val="35000"/>
          </a:schemeClr>
        </a:buClr>
        <a:buFont typeface="Lucida Grande"/>
        <a:buChar char="—"/>
        <a:defRPr sz="3000" kern="1200">
          <a:solidFill>
            <a:schemeClr val="tx2"/>
          </a:solidFill>
          <a:latin typeface="Avenir Next Medium"/>
          <a:ea typeface="+mn-ea"/>
          <a:cs typeface="Avenir Next Medium"/>
        </a:defRPr>
      </a:lvl1pPr>
      <a:lvl2pPr marL="914306" indent="-457154" algn="l" defTabSz="457154" rtl="0" eaLnBrk="1" latinLnBrk="0" hangingPunct="1">
        <a:lnSpc>
          <a:spcPct val="100000"/>
        </a:lnSpc>
        <a:spcBef>
          <a:spcPts val="800"/>
        </a:spcBef>
        <a:spcAft>
          <a:spcPts val="800"/>
        </a:spcAft>
        <a:buClr>
          <a:schemeClr val="tx1">
            <a:lumMod val="65000"/>
            <a:lumOff val="35000"/>
          </a:schemeClr>
        </a:buClr>
        <a:buFont typeface="Lucida Grande"/>
        <a:buChar char="—"/>
        <a:defRPr sz="2800" kern="1200">
          <a:solidFill>
            <a:schemeClr val="tx2"/>
          </a:solidFill>
          <a:latin typeface="Avenir Next Medium"/>
          <a:ea typeface="+mn-ea"/>
          <a:cs typeface="Avenir Next Medium"/>
        </a:defRPr>
      </a:lvl2pPr>
      <a:lvl3pPr marL="1257172" indent="-342865" algn="l" defTabSz="457154" rtl="0" eaLnBrk="1" latinLnBrk="0" hangingPunct="1">
        <a:lnSpc>
          <a:spcPct val="100000"/>
        </a:lnSpc>
        <a:spcBef>
          <a:spcPts val="800"/>
        </a:spcBef>
        <a:spcAft>
          <a:spcPts val="800"/>
        </a:spcAft>
        <a:buClr>
          <a:schemeClr val="tx1">
            <a:lumMod val="65000"/>
            <a:lumOff val="35000"/>
          </a:schemeClr>
        </a:buClr>
        <a:buFont typeface="Lucida Grande"/>
        <a:buChar char="—"/>
        <a:defRPr sz="2400" kern="1200">
          <a:solidFill>
            <a:schemeClr val="tx2"/>
          </a:solidFill>
          <a:latin typeface="Avenir Next Medium"/>
          <a:ea typeface="+mn-ea"/>
          <a:cs typeface="Avenir Next Medium"/>
        </a:defRPr>
      </a:lvl3pPr>
      <a:lvl4pPr marL="1714324" indent="-342865" algn="l" defTabSz="457154" rtl="0" eaLnBrk="1" latinLnBrk="0" hangingPunct="1">
        <a:lnSpc>
          <a:spcPct val="100000"/>
        </a:lnSpc>
        <a:spcBef>
          <a:spcPts val="800"/>
        </a:spcBef>
        <a:spcAft>
          <a:spcPts val="800"/>
        </a:spcAft>
        <a:buClr>
          <a:schemeClr val="tx1">
            <a:lumMod val="65000"/>
            <a:lumOff val="35000"/>
          </a:schemeClr>
        </a:buClr>
        <a:buFont typeface="Lucida Grande"/>
        <a:buChar char="—"/>
        <a:defRPr sz="2000" kern="1200">
          <a:solidFill>
            <a:schemeClr val="tx2"/>
          </a:solidFill>
          <a:latin typeface="Avenir Next Medium"/>
          <a:ea typeface="+mn-ea"/>
          <a:cs typeface="Avenir Next Medium"/>
        </a:defRPr>
      </a:lvl4pPr>
      <a:lvl5pPr marL="2171478" indent="-342865" algn="l" defTabSz="457154" rtl="0" eaLnBrk="1" latinLnBrk="0" hangingPunct="1">
        <a:lnSpc>
          <a:spcPct val="100000"/>
        </a:lnSpc>
        <a:spcBef>
          <a:spcPts val="800"/>
        </a:spcBef>
        <a:spcAft>
          <a:spcPts val="800"/>
        </a:spcAft>
        <a:buClr>
          <a:schemeClr val="tx1">
            <a:lumMod val="65000"/>
            <a:lumOff val="35000"/>
          </a:schemeClr>
        </a:buClr>
        <a:buFont typeface="Lucida Grande"/>
        <a:buChar char="—"/>
        <a:defRPr sz="2000" kern="1200">
          <a:solidFill>
            <a:schemeClr val="tx2"/>
          </a:solidFill>
          <a:latin typeface="Avenir Next Medium"/>
          <a:ea typeface="+mn-ea"/>
          <a:cs typeface="Avenir Next Medium"/>
        </a:defRPr>
      </a:lvl5pPr>
      <a:lvl6pPr marL="2514343" indent="-228576"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6" indent="-228576"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6"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2" indent="-228576"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6" algn="l" defTabSz="457154" rtl="0" eaLnBrk="1" latinLnBrk="0" hangingPunct="1">
        <a:defRPr sz="1800" kern="1200">
          <a:solidFill>
            <a:schemeClr val="tx1"/>
          </a:solidFill>
          <a:latin typeface="+mn-lt"/>
          <a:ea typeface="+mn-ea"/>
          <a:cs typeface="+mn-cs"/>
        </a:defRPr>
      </a:lvl3pPr>
      <a:lvl4pPr marL="1371460" algn="l" defTabSz="457154" rtl="0" eaLnBrk="1" latinLnBrk="0" hangingPunct="1">
        <a:defRPr sz="1800" kern="1200">
          <a:solidFill>
            <a:schemeClr val="tx1"/>
          </a:solidFill>
          <a:latin typeface="+mn-lt"/>
          <a:ea typeface="+mn-ea"/>
          <a:cs typeface="+mn-cs"/>
        </a:defRPr>
      </a:lvl4pPr>
      <a:lvl5pPr marL="1828613" algn="l" defTabSz="457154" rtl="0" eaLnBrk="1" latinLnBrk="0" hangingPunct="1">
        <a:defRPr sz="1800" kern="1200">
          <a:solidFill>
            <a:schemeClr val="tx1"/>
          </a:solidFill>
          <a:latin typeface="+mn-lt"/>
          <a:ea typeface="+mn-ea"/>
          <a:cs typeface="+mn-cs"/>
        </a:defRPr>
      </a:lvl5pPr>
      <a:lvl6pPr marL="2285766" algn="l" defTabSz="457154" rtl="0" eaLnBrk="1" latinLnBrk="0" hangingPunct="1">
        <a:defRPr sz="1800" kern="1200">
          <a:solidFill>
            <a:schemeClr val="tx1"/>
          </a:solidFill>
          <a:latin typeface="+mn-lt"/>
          <a:ea typeface="+mn-ea"/>
          <a:cs typeface="+mn-cs"/>
        </a:defRPr>
      </a:lvl6pPr>
      <a:lvl7pPr marL="2742920" algn="l" defTabSz="457154" rtl="0" eaLnBrk="1" latinLnBrk="0" hangingPunct="1">
        <a:defRPr sz="1800" kern="1200">
          <a:solidFill>
            <a:schemeClr val="tx1"/>
          </a:solidFill>
          <a:latin typeface="+mn-lt"/>
          <a:ea typeface="+mn-ea"/>
          <a:cs typeface="+mn-cs"/>
        </a:defRPr>
      </a:lvl7pPr>
      <a:lvl8pPr marL="3200072" algn="l" defTabSz="457154" rtl="0" eaLnBrk="1" latinLnBrk="0" hangingPunct="1">
        <a:defRPr sz="1800" kern="1200">
          <a:solidFill>
            <a:schemeClr val="tx1"/>
          </a:solidFill>
          <a:latin typeface="+mn-lt"/>
          <a:ea typeface="+mn-ea"/>
          <a:cs typeface="+mn-cs"/>
        </a:defRPr>
      </a:lvl8pPr>
      <a:lvl9pPr marL="3657226" algn="l" defTabSz="4571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0.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278418"/>
            <a:ext cx="9144000" cy="1523494"/>
          </a:xfrm>
          <a:prstGeom prst="rect">
            <a:avLst/>
          </a:prstGeom>
          <a:noFill/>
        </p:spPr>
        <p:txBody>
          <a:bodyPr wrap="square" rtlCol="0">
            <a:spAutoFit/>
          </a:bodyPr>
          <a:lstStyle/>
          <a:p>
            <a:pPr>
              <a:lnSpc>
                <a:spcPct val="120000"/>
              </a:lnSpc>
            </a:pPr>
            <a:r>
              <a:rPr lang="en-US" sz="2400" b="1" spc="100" dirty="0" err="1" smtClean="0">
                <a:solidFill>
                  <a:schemeClr val="bg1"/>
                </a:solidFill>
                <a:latin typeface="+mj-lt"/>
              </a:rPr>
              <a:t>SummerSail</a:t>
            </a:r>
            <a:r>
              <a:rPr lang="en-US" sz="2400" b="1" spc="100" dirty="0" smtClean="0">
                <a:solidFill>
                  <a:schemeClr val="bg1"/>
                </a:solidFill>
                <a:latin typeface="+mj-lt"/>
              </a:rPr>
              <a:t> 2016</a:t>
            </a:r>
          </a:p>
          <a:p>
            <a:pPr>
              <a:lnSpc>
                <a:spcPct val="120000"/>
              </a:lnSpc>
            </a:pPr>
            <a:endParaRPr lang="en-US" sz="1800" spc="50" dirty="0" smtClean="0">
              <a:solidFill>
                <a:srgbClr val="CCCCCC"/>
              </a:solidFill>
              <a:latin typeface="Avenir Medium"/>
              <a:cs typeface="Avenir Medium"/>
            </a:endParaRPr>
          </a:p>
          <a:p>
            <a:pPr>
              <a:lnSpc>
                <a:spcPct val="120000"/>
              </a:lnSpc>
            </a:pPr>
            <a:r>
              <a:rPr lang="en-US" sz="1800" spc="50" dirty="0" smtClean="0">
                <a:solidFill>
                  <a:srgbClr val="CCCCCC"/>
                </a:solidFill>
                <a:latin typeface="Avenir Medium"/>
                <a:cs typeface="Avenir Medium"/>
              </a:rPr>
              <a:t>Parent Info Meeting</a:t>
            </a:r>
          </a:p>
          <a:p>
            <a:pPr>
              <a:lnSpc>
                <a:spcPct val="120000"/>
              </a:lnSpc>
            </a:pPr>
            <a:endParaRPr lang="en-US" sz="1800" spc="50" dirty="0" smtClean="0">
              <a:solidFill>
                <a:srgbClr val="CCCCCC"/>
              </a:solidFill>
              <a:latin typeface="Avenir Medium"/>
              <a:cs typeface="Avenir Medium"/>
            </a:endParaRPr>
          </a:p>
        </p:txBody>
      </p:sp>
      <p:pic>
        <p:nvPicPr>
          <p:cNvPr id="3" name="Picture 2" descr="LS_Logo_White-Gre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3465" y="4235874"/>
            <a:ext cx="3037071" cy="834907"/>
          </a:xfrm>
          <a:prstGeom prst="rect">
            <a:avLst/>
          </a:prstGeom>
        </p:spPr>
      </p:pic>
      <p:pic>
        <p:nvPicPr>
          <p:cNvPr id="4" name="Picture 3" descr="MSQI 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24591" y="321416"/>
            <a:ext cx="3694818" cy="3650435"/>
          </a:xfrm>
          <a:prstGeom prst="rect">
            <a:avLst/>
          </a:prstGeom>
        </p:spPr>
      </p:pic>
    </p:spTree>
    <p:extLst>
      <p:ext uri="{BB962C8B-B14F-4D97-AF65-F5344CB8AC3E}">
        <p14:creationId xmlns:p14="http://schemas.microsoft.com/office/powerpoint/2010/main" val="28339416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will…</a:t>
            </a:r>
            <a:endParaRPr lang="en-US" dirty="0"/>
          </a:p>
        </p:txBody>
      </p:sp>
      <p:sp>
        <p:nvSpPr>
          <p:cNvPr id="3" name="Content Placeholder 2"/>
          <p:cNvSpPr>
            <a:spLocks noGrp="1"/>
          </p:cNvSpPr>
          <p:nvPr>
            <p:ph sz="quarter" idx="13"/>
          </p:nvPr>
        </p:nvSpPr>
        <p:spPr/>
        <p:txBody>
          <a:bodyPr/>
          <a:lstStyle/>
          <a:p>
            <a:r>
              <a:rPr lang="en-US" dirty="0" smtClean="0"/>
              <a:t>Read </a:t>
            </a:r>
            <a:r>
              <a:rPr lang="en-US" dirty="0"/>
              <a:t>on LightSail for at least four hours each week.</a:t>
            </a:r>
          </a:p>
          <a:p>
            <a:r>
              <a:rPr lang="en-US" dirty="0" smtClean="0"/>
              <a:t>Use the device (and hotpot, if needed) only </a:t>
            </a:r>
            <a:r>
              <a:rPr lang="en-US" dirty="0"/>
              <a:t>for LightSail.</a:t>
            </a:r>
          </a:p>
          <a:p>
            <a:r>
              <a:rPr lang="en-US" dirty="0" smtClean="0"/>
              <a:t>Make </a:t>
            </a:r>
            <a:r>
              <a:rPr lang="en-US" dirty="0"/>
              <a:t>a minimum of four high-quality annotations each week.</a:t>
            </a:r>
          </a:p>
          <a:p>
            <a:r>
              <a:rPr lang="en-US" dirty="0" smtClean="0"/>
              <a:t>Attend four instructional half-day </a:t>
            </a:r>
            <a:r>
              <a:rPr lang="en-US" dirty="0"/>
              <a:t>sessions during the summer months</a:t>
            </a:r>
            <a:r>
              <a:rPr lang="en-US" dirty="0" smtClean="0"/>
              <a:t>.</a:t>
            </a:r>
          </a:p>
          <a:p>
            <a:r>
              <a:rPr lang="en-US" dirty="0" smtClean="0"/>
              <a:t>Attend Mid-Summer Reading Celebration.</a:t>
            </a:r>
            <a:endParaRPr lang="en-US" dirty="0"/>
          </a:p>
        </p:txBody>
      </p:sp>
    </p:spTree>
    <p:extLst>
      <p:ext uri="{BB962C8B-B14F-4D97-AF65-F5344CB8AC3E}">
        <p14:creationId xmlns:p14="http://schemas.microsoft.com/office/powerpoint/2010/main" val="989027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What can you do?</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06960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0" indent="0">
              <a:buNone/>
            </a:pPr>
            <a:r>
              <a:rPr lang="en-US" b="1" dirty="0" smtClean="0">
                <a:latin typeface="+mj-lt"/>
              </a:rPr>
              <a:t>Environment </a:t>
            </a:r>
            <a:endParaRPr lang="en-US" b="1" dirty="0">
              <a:latin typeface="+mj-lt"/>
            </a:endParaRPr>
          </a:p>
          <a:p>
            <a:r>
              <a:rPr lang="en-US" dirty="0"/>
              <a:t>Ensure a quiet place and a designated time for </a:t>
            </a:r>
            <a:r>
              <a:rPr lang="en-US" dirty="0" smtClean="0"/>
              <a:t>your child </a:t>
            </a:r>
            <a:r>
              <a:rPr lang="en-US" dirty="0"/>
              <a:t>to read</a:t>
            </a:r>
            <a:r>
              <a:rPr lang="en-US" dirty="0" smtClean="0"/>
              <a:t>.</a:t>
            </a:r>
          </a:p>
        </p:txBody>
      </p:sp>
      <p:sp>
        <p:nvSpPr>
          <p:cNvPr id="3" name="Title 2"/>
          <p:cNvSpPr>
            <a:spLocks noGrp="1"/>
          </p:cNvSpPr>
          <p:nvPr>
            <p:ph type="title"/>
          </p:nvPr>
        </p:nvSpPr>
        <p:spPr/>
        <p:txBody>
          <a:bodyPr/>
          <a:lstStyle/>
          <a:p>
            <a:r>
              <a:rPr lang="en-US" dirty="0" smtClean="0"/>
              <a:t>How can you help?</a:t>
            </a:r>
            <a:endParaRPr lang="en-US" dirty="0"/>
          </a:p>
        </p:txBody>
      </p:sp>
    </p:spTree>
    <p:extLst>
      <p:ext uri="{BB962C8B-B14F-4D97-AF65-F5344CB8AC3E}">
        <p14:creationId xmlns:p14="http://schemas.microsoft.com/office/powerpoint/2010/main" val="3154878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0" indent="0">
              <a:buNone/>
            </a:pPr>
            <a:r>
              <a:rPr lang="en-US" b="1" dirty="0">
                <a:latin typeface="+mj-lt"/>
              </a:rPr>
              <a:t>Technology </a:t>
            </a:r>
          </a:p>
          <a:p>
            <a:r>
              <a:rPr lang="en-US" dirty="0" smtClean="0"/>
              <a:t>Help keep the device </a:t>
            </a:r>
            <a:r>
              <a:rPr lang="en-US" dirty="0"/>
              <a:t>and hotspot </a:t>
            </a:r>
            <a:r>
              <a:rPr lang="en-US" dirty="0" smtClean="0"/>
              <a:t>in </a:t>
            </a:r>
            <a:r>
              <a:rPr lang="en-US" dirty="0"/>
              <a:t>good condition. </a:t>
            </a:r>
          </a:p>
          <a:p>
            <a:r>
              <a:rPr lang="en-US" dirty="0" smtClean="0"/>
              <a:t>Ensure that the device and hotspot are only accessed </a:t>
            </a:r>
            <a:r>
              <a:rPr lang="en-US" dirty="0"/>
              <a:t>by </a:t>
            </a:r>
            <a:r>
              <a:rPr lang="en-US" dirty="0" smtClean="0"/>
              <a:t>your child and are only used </a:t>
            </a:r>
            <a:r>
              <a:rPr lang="en-US" dirty="0"/>
              <a:t>for LightSail</a:t>
            </a:r>
            <a:r>
              <a:rPr lang="en-US" dirty="0" smtClean="0"/>
              <a:t>.</a:t>
            </a:r>
            <a:endParaRPr lang="en-US" dirty="0"/>
          </a:p>
        </p:txBody>
      </p:sp>
      <p:sp>
        <p:nvSpPr>
          <p:cNvPr id="3" name="Title 2"/>
          <p:cNvSpPr>
            <a:spLocks noGrp="1"/>
          </p:cNvSpPr>
          <p:nvPr>
            <p:ph type="title"/>
          </p:nvPr>
        </p:nvSpPr>
        <p:spPr/>
        <p:txBody>
          <a:bodyPr/>
          <a:lstStyle/>
          <a:p>
            <a:r>
              <a:rPr lang="en-US" dirty="0" smtClean="0"/>
              <a:t>How can you help?</a:t>
            </a:r>
            <a:endParaRPr lang="en-US" dirty="0"/>
          </a:p>
        </p:txBody>
      </p:sp>
    </p:spTree>
    <p:extLst>
      <p:ext uri="{BB962C8B-B14F-4D97-AF65-F5344CB8AC3E}">
        <p14:creationId xmlns:p14="http://schemas.microsoft.com/office/powerpoint/2010/main" val="620843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0" indent="0">
              <a:buNone/>
            </a:pPr>
            <a:r>
              <a:rPr lang="en-US" b="1" dirty="0" smtClean="0">
                <a:latin typeface="+mn-lt"/>
              </a:rPr>
              <a:t>Positivity</a:t>
            </a:r>
          </a:p>
          <a:p>
            <a:r>
              <a:rPr lang="en-US" dirty="0" smtClean="0"/>
              <a:t>Never </a:t>
            </a:r>
            <a:r>
              <a:rPr lang="en-US" dirty="0"/>
              <a:t>use reading as a punishment</a:t>
            </a:r>
            <a:r>
              <a:rPr lang="en-US" dirty="0" smtClean="0"/>
              <a:t>.</a:t>
            </a:r>
          </a:p>
          <a:p>
            <a:r>
              <a:rPr lang="en-US" dirty="0" smtClean="0"/>
              <a:t>Praise your child for reading.</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How can you help?</a:t>
            </a:r>
            <a:endParaRPr lang="en-US" dirty="0"/>
          </a:p>
        </p:txBody>
      </p:sp>
    </p:spTree>
    <p:extLst>
      <p:ext uri="{BB962C8B-B14F-4D97-AF65-F5344CB8AC3E}">
        <p14:creationId xmlns:p14="http://schemas.microsoft.com/office/powerpoint/2010/main" val="239007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0" indent="0">
              <a:buNone/>
            </a:pPr>
            <a:r>
              <a:rPr lang="en-US" b="1" dirty="0" smtClean="0">
                <a:latin typeface="+mn-lt"/>
              </a:rPr>
              <a:t>Involvement</a:t>
            </a:r>
            <a:endParaRPr lang="en-US" b="1" dirty="0">
              <a:latin typeface="+mn-lt"/>
            </a:endParaRPr>
          </a:p>
          <a:p>
            <a:r>
              <a:rPr lang="en-US" dirty="0" smtClean="0"/>
              <a:t>Ensure your student attends all sessions.</a:t>
            </a:r>
          </a:p>
          <a:p>
            <a:r>
              <a:rPr lang="en-US" dirty="0" smtClean="0"/>
              <a:t>Encourage your student to talk about what he or she is reading.</a:t>
            </a:r>
          </a:p>
          <a:p>
            <a:r>
              <a:rPr lang="en-US" dirty="0" smtClean="0"/>
              <a:t>Read with your student and talk about what you are reading on your own.</a:t>
            </a:r>
          </a:p>
          <a:p>
            <a:r>
              <a:rPr lang="en-US" dirty="0" smtClean="0"/>
              <a:t>Communicate with your child’s teacher if you have any questions or concerns.</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How can you help?</a:t>
            </a:r>
            <a:endParaRPr lang="en-US" dirty="0"/>
          </a:p>
        </p:txBody>
      </p:sp>
    </p:spTree>
    <p:extLst>
      <p:ext uri="{BB962C8B-B14F-4D97-AF65-F5344CB8AC3E}">
        <p14:creationId xmlns:p14="http://schemas.microsoft.com/office/powerpoint/2010/main" val="3262966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What dates are important?</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7755299"/>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buNone/>
              <a:tabLst>
                <a:tab pos="3311525" algn="l"/>
              </a:tabLst>
            </a:pPr>
            <a:r>
              <a:rPr lang="en-US" sz="2400" dirty="0" smtClean="0"/>
              <a:t>Monday, June 20	</a:t>
            </a:r>
            <a:r>
              <a:rPr lang="en-US" sz="2400" dirty="0"/>
              <a:t>K</a:t>
            </a:r>
            <a:r>
              <a:rPr lang="en-US" sz="2400" dirty="0" smtClean="0"/>
              <a:t>ick </a:t>
            </a:r>
            <a:r>
              <a:rPr lang="en-US" sz="2400" dirty="0"/>
              <a:t>O</a:t>
            </a:r>
            <a:r>
              <a:rPr lang="en-US" sz="2400" dirty="0" smtClean="0"/>
              <a:t>ff (devices distributed)</a:t>
            </a:r>
          </a:p>
          <a:p>
            <a:pPr marL="0" indent="0">
              <a:buNone/>
              <a:tabLst>
                <a:tab pos="3311525" algn="l"/>
              </a:tabLst>
            </a:pPr>
            <a:r>
              <a:rPr lang="en-US" sz="2400" dirty="0" smtClean="0"/>
              <a:t>Week of July 7	In-School Session #1</a:t>
            </a:r>
          </a:p>
          <a:p>
            <a:pPr marL="0" indent="0">
              <a:buNone/>
              <a:tabLst>
                <a:tab pos="3311525" algn="l"/>
              </a:tabLst>
            </a:pPr>
            <a:r>
              <a:rPr lang="en-US" sz="2400" dirty="0" smtClean="0"/>
              <a:t>Week of July 11	</a:t>
            </a:r>
            <a:r>
              <a:rPr lang="en-US" sz="2400" dirty="0"/>
              <a:t>I</a:t>
            </a:r>
            <a:r>
              <a:rPr lang="en-US" sz="2400" dirty="0" smtClean="0"/>
              <a:t>n-School Session #2</a:t>
            </a:r>
            <a:endParaRPr lang="en-US" sz="2400" dirty="0"/>
          </a:p>
          <a:p>
            <a:pPr marL="0" indent="0">
              <a:buNone/>
              <a:tabLst>
                <a:tab pos="3311525" algn="l"/>
              </a:tabLst>
            </a:pPr>
            <a:r>
              <a:rPr lang="en-US" sz="2400" dirty="0" smtClean="0"/>
              <a:t>Week of July 18	</a:t>
            </a:r>
            <a:r>
              <a:rPr lang="en-US" sz="2400" dirty="0"/>
              <a:t>I</a:t>
            </a:r>
            <a:r>
              <a:rPr lang="en-US" sz="2400" dirty="0" smtClean="0"/>
              <a:t>n-School Session #3</a:t>
            </a:r>
            <a:endParaRPr lang="en-US" sz="2400" dirty="0"/>
          </a:p>
          <a:p>
            <a:pPr marL="0" indent="0">
              <a:buNone/>
              <a:tabLst>
                <a:tab pos="3311525" algn="l"/>
              </a:tabLst>
            </a:pPr>
            <a:r>
              <a:rPr lang="en-US" sz="2400" dirty="0" smtClean="0"/>
              <a:t>Tuesday, </a:t>
            </a:r>
            <a:r>
              <a:rPr lang="en-US" sz="2400" dirty="0"/>
              <a:t>July </a:t>
            </a:r>
            <a:r>
              <a:rPr lang="en-US" sz="2400" dirty="0" smtClean="0"/>
              <a:t>26	Mid-Summer Reading Celebration</a:t>
            </a:r>
          </a:p>
          <a:p>
            <a:pPr marL="0" indent="0">
              <a:buNone/>
              <a:tabLst>
                <a:tab pos="3311525" algn="l"/>
              </a:tabLst>
            </a:pPr>
            <a:r>
              <a:rPr lang="en-US" sz="2400" dirty="0"/>
              <a:t>Week of August 1	In-School Session #</a:t>
            </a:r>
            <a:r>
              <a:rPr lang="en-US" sz="2400" dirty="0" smtClean="0"/>
              <a:t>4</a:t>
            </a:r>
          </a:p>
          <a:p>
            <a:pPr marL="0" indent="0">
              <a:buNone/>
              <a:tabLst>
                <a:tab pos="3311525" algn="l"/>
              </a:tabLst>
            </a:pPr>
            <a:r>
              <a:rPr lang="en-US" sz="2400" dirty="0" smtClean="0"/>
              <a:t>Friday, September 9	</a:t>
            </a:r>
            <a:r>
              <a:rPr lang="en-US" sz="2400" dirty="0"/>
              <a:t>P</a:t>
            </a:r>
            <a:r>
              <a:rPr lang="en-US" sz="2400" dirty="0" smtClean="0"/>
              <a:t>rogram </a:t>
            </a:r>
            <a:r>
              <a:rPr lang="en-US" sz="2400" dirty="0"/>
              <a:t>C</a:t>
            </a:r>
            <a:r>
              <a:rPr lang="en-US" sz="2400" dirty="0" smtClean="0"/>
              <a:t>ompletion (devices 	collected)</a:t>
            </a:r>
          </a:p>
        </p:txBody>
      </p:sp>
      <p:sp>
        <p:nvSpPr>
          <p:cNvPr id="3" name="Title 2"/>
          <p:cNvSpPr>
            <a:spLocks noGrp="1"/>
          </p:cNvSpPr>
          <p:nvPr>
            <p:ph type="title"/>
          </p:nvPr>
        </p:nvSpPr>
        <p:spPr/>
        <p:txBody>
          <a:bodyPr/>
          <a:lstStyle/>
          <a:p>
            <a:r>
              <a:rPr lang="en-US" dirty="0" smtClean="0"/>
              <a:t>Important Dates</a:t>
            </a:r>
            <a:endParaRPr lang="en-US" dirty="0"/>
          </a:p>
        </p:txBody>
      </p:sp>
    </p:spTree>
    <p:extLst>
      <p:ext uri="{BB962C8B-B14F-4D97-AF65-F5344CB8AC3E}">
        <p14:creationId xmlns:p14="http://schemas.microsoft.com/office/powerpoint/2010/main" val="41678231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How can you sign up?</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513911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Sign your student up at the back of the room.</a:t>
            </a:r>
          </a:p>
          <a:p>
            <a:r>
              <a:rPr lang="en-US" dirty="0" smtClean="0"/>
              <a:t>Students will get devices the last week of school.</a:t>
            </a:r>
            <a:endParaRPr lang="en-US" dirty="0"/>
          </a:p>
        </p:txBody>
      </p:sp>
      <p:sp>
        <p:nvSpPr>
          <p:cNvPr id="3" name="Title 2"/>
          <p:cNvSpPr>
            <a:spLocks noGrp="1"/>
          </p:cNvSpPr>
          <p:nvPr>
            <p:ph type="title"/>
          </p:nvPr>
        </p:nvSpPr>
        <p:spPr/>
        <p:txBody>
          <a:bodyPr/>
          <a:lstStyle/>
          <a:p>
            <a:r>
              <a:rPr lang="en-US" dirty="0" smtClean="0"/>
              <a:t>What’s next?</a:t>
            </a:r>
            <a:endParaRPr lang="en-US" dirty="0"/>
          </a:p>
        </p:txBody>
      </p:sp>
    </p:spTree>
    <p:extLst>
      <p:ext uri="{BB962C8B-B14F-4D97-AF65-F5344CB8AC3E}">
        <p14:creationId xmlns:p14="http://schemas.microsoft.com/office/powerpoint/2010/main" val="4010374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We will provide families with an overview of SummerSail and have a clear understanding of its expectations.</a:t>
            </a:r>
            <a:endParaRPr lang="en-US" dirty="0"/>
          </a:p>
        </p:txBody>
      </p:sp>
      <p:sp>
        <p:nvSpPr>
          <p:cNvPr id="3" name="Title 2"/>
          <p:cNvSpPr>
            <a:spLocks noGrp="1"/>
          </p:cNvSpPr>
          <p:nvPr>
            <p:ph type="title"/>
          </p:nvPr>
        </p:nvSpPr>
        <p:spPr/>
        <p:txBody>
          <a:bodyPr/>
          <a:lstStyle/>
          <a:p>
            <a:r>
              <a:rPr lang="en-US" dirty="0" smtClean="0"/>
              <a:t>Session Objective</a:t>
            </a:r>
            <a:endParaRPr lang="en-US" dirty="0"/>
          </a:p>
        </p:txBody>
      </p:sp>
    </p:spTree>
    <p:extLst>
      <p:ext uri="{BB962C8B-B14F-4D97-AF65-F5344CB8AC3E}">
        <p14:creationId xmlns:p14="http://schemas.microsoft.com/office/powerpoint/2010/main" val="161931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Questions?</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4599800"/>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Why is reading over the summer so critical?</a:t>
            </a:r>
          </a:p>
          <a:p>
            <a:r>
              <a:rPr lang="en-US" dirty="0" smtClean="0"/>
              <a:t>What is SummerSail?</a:t>
            </a:r>
          </a:p>
          <a:p>
            <a:r>
              <a:rPr lang="en-US" dirty="0" smtClean="0"/>
              <a:t>How can you support your child?</a:t>
            </a:r>
          </a:p>
          <a:p>
            <a:r>
              <a:rPr lang="en-US" dirty="0" smtClean="0"/>
              <a:t>What’s the timeline?</a:t>
            </a:r>
          </a:p>
          <a:p>
            <a:r>
              <a:rPr lang="en-US" dirty="0" smtClean="0"/>
              <a:t>Questions?</a:t>
            </a:r>
            <a:endParaRPr lang="en-US" dirty="0"/>
          </a:p>
        </p:txBody>
      </p:sp>
      <p:sp>
        <p:nvSpPr>
          <p:cNvPr id="3" name="Title 2"/>
          <p:cNvSpPr>
            <a:spLocks noGrp="1"/>
          </p:cNvSpPr>
          <p:nvPr>
            <p:ph type="title"/>
          </p:nvPr>
        </p:nvSpPr>
        <p:spPr/>
        <p:txBody>
          <a:bodyPr/>
          <a:lstStyle/>
          <a:p>
            <a:r>
              <a:rPr lang="en-US" dirty="0" smtClean="0"/>
              <a:t>Session Overview</a:t>
            </a:r>
            <a:endParaRPr lang="en-US" dirty="0"/>
          </a:p>
        </p:txBody>
      </p:sp>
    </p:spTree>
    <p:extLst>
      <p:ext uri="{BB962C8B-B14F-4D97-AF65-F5344CB8AC3E}">
        <p14:creationId xmlns:p14="http://schemas.microsoft.com/office/powerpoint/2010/main" val="3296189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Why summer reading?</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432570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Students can lose up to three months of reading progress during the summer.</a:t>
            </a:r>
          </a:p>
          <a:p>
            <a:r>
              <a:rPr lang="en-US" dirty="0" smtClean="0"/>
              <a:t>With summer reading, students can get ahead instead of fall behind.</a:t>
            </a:r>
            <a:endParaRPr lang="en-US" dirty="0"/>
          </a:p>
        </p:txBody>
      </p:sp>
      <p:sp>
        <p:nvSpPr>
          <p:cNvPr id="2" name="Title 1"/>
          <p:cNvSpPr>
            <a:spLocks noGrp="1"/>
          </p:cNvSpPr>
          <p:nvPr>
            <p:ph type="title"/>
          </p:nvPr>
        </p:nvSpPr>
        <p:spPr/>
        <p:txBody>
          <a:bodyPr>
            <a:normAutofit/>
          </a:bodyPr>
          <a:lstStyle/>
          <a:p>
            <a:r>
              <a:rPr lang="en-US" dirty="0" smtClean="0"/>
              <a:t>What’s the urgency?</a:t>
            </a:r>
            <a:endParaRPr lang="en-US" dirty="0"/>
          </a:p>
        </p:txBody>
      </p:sp>
    </p:spTree>
    <p:extLst>
      <p:ext uri="{BB962C8B-B14F-4D97-AF65-F5344CB8AC3E}">
        <p14:creationId xmlns:p14="http://schemas.microsoft.com/office/powerpoint/2010/main" val="92850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arina.JPG"/>
          <p:cNvPicPr>
            <a:picLocks noChangeAspect="1"/>
          </p:cNvPicPr>
          <p:nvPr/>
        </p:nvPicPr>
        <p:blipFill rotWithShape="1">
          <a:blip r:embed="rId3">
            <a:extLst>
              <a:ext uri="{28A0092B-C50C-407E-A947-70E740481C1C}">
                <a14:useLocalDpi xmlns:a14="http://schemas.microsoft.com/office/drawing/2010/main" val="0"/>
              </a:ext>
            </a:extLst>
          </a:blip>
          <a:srcRect l="891" t="6530" r="9352" b="3710"/>
          <a:stretch/>
        </p:blipFill>
        <p:spPr>
          <a:xfrm>
            <a:off x="0" y="0"/>
            <a:ext cx="9144000" cy="6858000"/>
          </a:xfrm>
          <a:prstGeom prst="rect">
            <a:avLst/>
          </a:prstGeom>
        </p:spPr>
      </p:pic>
    </p:spTree>
    <p:extLst>
      <p:ext uri="{BB962C8B-B14F-4D97-AF65-F5344CB8AC3E}">
        <p14:creationId xmlns:p14="http://schemas.microsoft.com/office/powerpoint/2010/main" val="23266598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1" y="2645691"/>
            <a:ext cx="9144000" cy="830997"/>
          </a:xfrm>
          <a:prstGeom prst="rect">
            <a:avLst/>
          </a:prstGeom>
          <a:noFill/>
        </p:spPr>
        <p:txBody>
          <a:bodyPr wrap="square" rtlCol="0">
            <a:spAutoFit/>
          </a:bodyPr>
          <a:lstStyle/>
          <a:p>
            <a:r>
              <a:rPr lang="en-US" sz="4800" b="1" dirty="0" smtClean="0">
                <a:solidFill>
                  <a:schemeClr val="bg1"/>
                </a:solidFill>
                <a:latin typeface="+mj-lt"/>
              </a:rPr>
              <a:t>What is SummerSail?</a:t>
            </a:r>
            <a:endParaRPr lang="en-US" sz="4800" b="1" dirty="0">
              <a:solidFill>
                <a:schemeClr val="bg1"/>
              </a:solidFill>
              <a:latin typeface="+mj-lt"/>
            </a:endParaRPr>
          </a:p>
        </p:txBody>
      </p:sp>
      <p:cxnSp>
        <p:nvCxnSpPr>
          <p:cNvPr id="28" name="Straight Connector 27"/>
          <p:cNvCxnSpPr/>
          <p:nvPr/>
        </p:nvCxnSpPr>
        <p:spPr>
          <a:xfrm flipH="1">
            <a:off x="2289422" y="3749262"/>
            <a:ext cx="4565156" cy="0"/>
          </a:xfrm>
          <a:prstGeom prst="line">
            <a:avLst/>
          </a:prstGeom>
          <a:ln w="50800">
            <a:solidFill>
              <a:srgbClr val="89C60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72323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SummerSail is a summer independent reading program.</a:t>
            </a:r>
          </a:p>
          <a:p>
            <a:r>
              <a:rPr lang="en-US" dirty="0" smtClean="0"/>
              <a:t>Students will read using </a:t>
            </a:r>
            <a:r>
              <a:rPr lang="en-US" dirty="0" err="1" smtClean="0"/>
              <a:t>LightSail</a:t>
            </a:r>
            <a:r>
              <a:rPr lang="en-US" dirty="0" smtClean="0"/>
              <a:t>, a program accessible by </a:t>
            </a:r>
            <a:r>
              <a:rPr lang="en-US" dirty="0" err="1" smtClean="0"/>
              <a:t>iPad</a:t>
            </a:r>
            <a:r>
              <a:rPr lang="en-US" dirty="0" smtClean="0"/>
              <a:t> and </a:t>
            </a:r>
            <a:r>
              <a:rPr lang="en-US" dirty="0" err="1" smtClean="0"/>
              <a:t>Chromebook</a:t>
            </a:r>
            <a:endParaRPr lang="en-US" dirty="0" smtClean="0"/>
          </a:p>
          <a:p>
            <a:r>
              <a:rPr lang="en-US" dirty="0" err="1" smtClean="0"/>
              <a:t>LightSail</a:t>
            </a:r>
            <a:r>
              <a:rPr lang="en-US" dirty="0" smtClean="0"/>
              <a:t> gives students access to thousands of books.</a:t>
            </a:r>
          </a:p>
          <a:p>
            <a:r>
              <a:rPr lang="en-US" dirty="0" smtClean="0"/>
              <a:t>Through the app, students will record their thoughts and share them with teachers.</a:t>
            </a:r>
          </a:p>
        </p:txBody>
      </p:sp>
      <p:sp>
        <p:nvSpPr>
          <p:cNvPr id="2" name="Title 1"/>
          <p:cNvSpPr>
            <a:spLocks noGrp="1"/>
          </p:cNvSpPr>
          <p:nvPr>
            <p:ph type="title"/>
          </p:nvPr>
        </p:nvSpPr>
        <p:spPr/>
        <p:txBody>
          <a:bodyPr>
            <a:normAutofit/>
          </a:bodyPr>
          <a:lstStyle/>
          <a:p>
            <a:r>
              <a:rPr lang="en-US" dirty="0" smtClean="0"/>
              <a:t>What is SummerSail?</a:t>
            </a:r>
            <a:endParaRPr lang="en-US" dirty="0"/>
          </a:p>
        </p:txBody>
      </p:sp>
    </p:spTree>
    <p:extLst>
      <p:ext uri="{BB962C8B-B14F-4D97-AF65-F5344CB8AC3E}">
        <p14:creationId xmlns:p14="http://schemas.microsoft.com/office/powerpoint/2010/main" val="1235941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lnSpcReduction="10000"/>
          </a:bodyPr>
          <a:lstStyle/>
          <a:p>
            <a:r>
              <a:rPr lang="en-US" dirty="0" smtClean="0"/>
              <a:t>Your child will read </a:t>
            </a:r>
            <a:r>
              <a:rPr lang="en-US" dirty="0"/>
              <a:t>at least four hours a week at home</a:t>
            </a:r>
            <a:r>
              <a:rPr lang="en-US" dirty="0" smtClean="0"/>
              <a:t>.</a:t>
            </a:r>
          </a:p>
          <a:p>
            <a:r>
              <a:rPr lang="en-US" dirty="0" smtClean="0"/>
              <a:t>Your child will attend four in-school summer sessions and the Mid-Summer Reading Celebration.</a:t>
            </a:r>
          </a:p>
          <a:p>
            <a:r>
              <a:rPr lang="en-US" dirty="0" smtClean="0"/>
              <a:t>Your child will write thoughts directly in the app each time they read, and teachers will respond to these thoughts throughout the week.</a:t>
            </a:r>
          </a:p>
          <a:p>
            <a:r>
              <a:rPr lang="en-US" dirty="0" smtClean="0"/>
              <a:t>The school will lend devices and internet access points (hotspots) as needed.</a:t>
            </a:r>
          </a:p>
        </p:txBody>
      </p:sp>
      <p:sp>
        <p:nvSpPr>
          <p:cNvPr id="2" name="Title 1"/>
          <p:cNvSpPr>
            <a:spLocks noGrp="1"/>
          </p:cNvSpPr>
          <p:nvPr>
            <p:ph type="title"/>
          </p:nvPr>
        </p:nvSpPr>
        <p:spPr/>
        <p:txBody>
          <a:bodyPr>
            <a:normAutofit/>
          </a:bodyPr>
          <a:lstStyle/>
          <a:p>
            <a:r>
              <a:rPr lang="en-US" dirty="0" smtClean="0"/>
              <a:t>What is involved?</a:t>
            </a:r>
            <a:endParaRPr lang="en-US" dirty="0"/>
          </a:p>
        </p:txBody>
      </p:sp>
    </p:spTree>
    <p:extLst>
      <p:ext uri="{BB962C8B-B14F-4D97-AF65-F5344CB8AC3E}">
        <p14:creationId xmlns:p14="http://schemas.microsoft.com/office/powerpoint/2010/main" val="12135068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Internal LightSail">
  <a:themeElements>
    <a:clrScheme name="Custom 1">
      <a:dk1>
        <a:srgbClr val="333333"/>
      </a:dk1>
      <a:lt1>
        <a:srgbClr val="FFFFFF"/>
      </a:lt1>
      <a:dk2>
        <a:srgbClr val="666666"/>
      </a:dk2>
      <a:lt2>
        <a:srgbClr val="F7F7F7"/>
      </a:lt2>
      <a:accent1>
        <a:srgbClr val="87B52F"/>
      </a:accent1>
      <a:accent2>
        <a:srgbClr val="33CCCC"/>
      </a:accent2>
      <a:accent3>
        <a:srgbClr val="CC6633"/>
      </a:accent3>
      <a:accent4>
        <a:srgbClr val="CCCC33"/>
      </a:accent4>
      <a:accent5>
        <a:srgbClr val="33CC66"/>
      </a:accent5>
      <a:accent6>
        <a:srgbClr val="999999"/>
      </a:accent6>
      <a:hlink>
        <a:srgbClr val="87B52F"/>
      </a:hlink>
      <a:folHlink>
        <a:srgbClr val="87B52F"/>
      </a:folHlink>
    </a:clrScheme>
    <a:fontScheme name="LightSail">
      <a:majorFont>
        <a:latin typeface="Avenir Next Bold"/>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venir Next Regular"/>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9C606"/>
        </a:solidFill>
        <a:ln>
          <a:noFill/>
        </a:ln>
        <a:effectLst>
          <a:outerShdw blurRad="38100" dist="38100" dir="5400000" rotWithShape="0">
            <a:srgbClr val="000000">
              <a:alpha val="20000"/>
            </a:srgbClr>
          </a:outerShdw>
        </a:effectLst>
      </a:spPr>
      <a:bodyPr wrap="none" lIns="182880" tIns="91440" rIns="182880" bIns="91440" rtlCol="0" anchor="ctr">
        <a:spAutoFit/>
      </a:bodyPr>
      <a:lstStyle>
        <a:defPPr algn="ctr">
          <a:defRPr sz="1600" b="1" dirty="0" smtClean="0">
            <a:latin typeface="+mj-l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howroom">
  <a:themeElements>
    <a:clrScheme name="Showroom">
      <a:dk1>
        <a:srgbClr val="00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4200" b="0" i="0" u="none" strike="noStrike" cap="none" spc="0" normalizeH="0" baseline="0">
            <a:ln>
              <a:noFill/>
            </a:ln>
            <a:solidFill>
              <a:srgbClr val="535353"/>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42706</TotalTime>
  <Words>1351</Words>
  <Application>Microsoft Macintosh PowerPoint</Application>
  <PresentationFormat>On-screen Show (4:3)</PresentationFormat>
  <Paragraphs>88</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Internal LightSail</vt:lpstr>
      <vt:lpstr>PowerPoint Presentation</vt:lpstr>
      <vt:lpstr>Session Objective</vt:lpstr>
      <vt:lpstr>Session Overview</vt:lpstr>
      <vt:lpstr>PowerPoint Presentation</vt:lpstr>
      <vt:lpstr>What’s the urgency?</vt:lpstr>
      <vt:lpstr>PowerPoint Presentation</vt:lpstr>
      <vt:lpstr>PowerPoint Presentation</vt:lpstr>
      <vt:lpstr>What is SummerSail?</vt:lpstr>
      <vt:lpstr>What is involved?</vt:lpstr>
      <vt:lpstr>Students will…</vt:lpstr>
      <vt:lpstr>PowerPoint Presentation</vt:lpstr>
      <vt:lpstr>How can you help?</vt:lpstr>
      <vt:lpstr>How can you help?</vt:lpstr>
      <vt:lpstr>How can you help?</vt:lpstr>
      <vt:lpstr>How can you help?</vt:lpstr>
      <vt:lpstr>PowerPoint Presentation</vt:lpstr>
      <vt:lpstr>Important Dates</vt:lpstr>
      <vt:lpstr>PowerPoint Presentation</vt:lpstr>
      <vt:lpstr>What’s next?</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Christina Brown</cp:lastModifiedBy>
  <cp:revision>494</cp:revision>
  <cp:lastPrinted>2015-04-21T14:07:55Z</cp:lastPrinted>
  <dcterms:created xsi:type="dcterms:W3CDTF">2015-03-11T18:31:59Z</dcterms:created>
  <dcterms:modified xsi:type="dcterms:W3CDTF">2016-05-11T18:40:32Z</dcterms:modified>
  <cp:category/>
</cp:coreProperties>
</file>