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68"/>
  </p:notesMasterIdLst>
  <p:handoutMasterIdLst>
    <p:handoutMasterId r:id="rId69"/>
  </p:handoutMasterIdLst>
  <p:sldIdLst>
    <p:sldId id="749" r:id="rId2"/>
    <p:sldId id="562" r:id="rId3"/>
    <p:sldId id="816" r:id="rId4"/>
    <p:sldId id="804" r:id="rId5"/>
    <p:sldId id="810" r:id="rId6"/>
    <p:sldId id="811" r:id="rId7"/>
    <p:sldId id="808" r:id="rId8"/>
    <p:sldId id="812" r:id="rId9"/>
    <p:sldId id="813" r:id="rId10"/>
    <p:sldId id="753" r:id="rId11"/>
    <p:sldId id="815" r:id="rId12"/>
    <p:sldId id="840" r:id="rId13"/>
    <p:sldId id="754" r:id="rId14"/>
    <p:sldId id="841" r:id="rId15"/>
    <p:sldId id="755" r:id="rId16"/>
    <p:sldId id="756" r:id="rId17"/>
    <p:sldId id="757" r:id="rId18"/>
    <p:sldId id="758" r:id="rId19"/>
    <p:sldId id="759" r:id="rId20"/>
    <p:sldId id="760" r:id="rId21"/>
    <p:sldId id="761" r:id="rId22"/>
    <p:sldId id="842" r:id="rId23"/>
    <p:sldId id="843" r:id="rId24"/>
    <p:sldId id="844" r:id="rId25"/>
    <p:sldId id="845" r:id="rId26"/>
    <p:sldId id="846" r:id="rId27"/>
    <p:sldId id="847" r:id="rId28"/>
    <p:sldId id="848" r:id="rId29"/>
    <p:sldId id="849" r:id="rId30"/>
    <p:sldId id="850" r:id="rId31"/>
    <p:sldId id="851" r:id="rId32"/>
    <p:sldId id="852" r:id="rId33"/>
    <p:sldId id="853" r:id="rId34"/>
    <p:sldId id="819" r:id="rId35"/>
    <p:sldId id="820" r:id="rId36"/>
    <p:sldId id="821" r:id="rId37"/>
    <p:sldId id="837" r:id="rId38"/>
    <p:sldId id="838" r:id="rId39"/>
    <p:sldId id="839" r:id="rId40"/>
    <p:sldId id="824" r:id="rId41"/>
    <p:sldId id="825" r:id="rId42"/>
    <p:sldId id="826" r:id="rId43"/>
    <p:sldId id="827" r:id="rId44"/>
    <p:sldId id="828" r:id="rId45"/>
    <p:sldId id="829" r:id="rId46"/>
    <p:sldId id="830" r:id="rId47"/>
    <p:sldId id="831" r:id="rId48"/>
    <p:sldId id="832" r:id="rId49"/>
    <p:sldId id="833" r:id="rId50"/>
    <p:sldId id="834" r:id="rId51"/>
    <p:sldId id="835" r:id="rId52"/>
    <p:sldId id="788" r:id="rId53"/>
    <p:sldId id="751" r:id="rId54"/>
    <p:sldId id="789" r:id="rId55"/>
    <p:sldId id="790" r:id="rId56"/>
    <p:sldId id="791" r:id="rId57"/>
    <p:sldId id="792" r:id="rId58"/>
    <p:sldId id="793" r:id="rId59"/>
    <p:sldId id="794" r:id="rId60"/>
    <p:sldId id="795" r:id="rId61"/>
    <p:sldId id="796" r:id="rId62"/>
    <p:sldId id="797" r:id="rId63"/>
    <p:sldId id="798" r:id="rId64"/>
    <p:sldId id="799" r:id="rId65"/>
    <p:sldId id="800" r:id="rId66"/>
    <p:sldId id="854" r:id="rId67"/>
  </p:sldIdLst>
  <p:sldSz cx="9144000" cy="6858000" type="screen4x3"/>
  <p:notesSz cx="6858000" cy="9144000"/>
  <p:defaultTextStyle>
    <a:lvl1pPr algn="ctr" defTabSz="410730">
      <a:defRPr sz="3000">
        <a:solidFill>
          <a:srgbClr val="535353"/>
        </a:solidFill>
        <a:latin typeface="+mn-lt"/>
        <a:ea typeface="+mn-ea"/>
        <a:cs typeface="+mn-cs"/>
        <a:sym typeface="Gill Sans Light"/>
      </a:defRPr>
    </a:lvl1pPr>
    <a:lvl2pPr indent="241080" algn="ctr" defTabSz="410730">
      <a:defRPr sz="3000">
        <a:solidFill>
          <a:srgbClr val="535353"/>
        </a:solidFill>
        <a:latin typeface="+mn-lt"/>
        <a:ea typeface="+mn-ea"/>
        <a:cs typeface="+mn-cs"/>
        <a:sym typeface="Gill Sans Light"/>
      </a:defRPr>
    </a:lvl2pPr>
    <a:lvl3pPr indent="482161" algn="ctr" defTabSz="410730">
      <a:defRPr sz="3000">
        <a:solidFill>
          <a:srgbClr val="535353"/>
        </a:solidFill>
        <a:latin typeface="+mn-lt"/>
        <a:ea typeface="+mn-ea"/>
        <a:cs typeface="+mn-cs"/>
        <a:sym typeface="Gill Sans Light"/>
      </a:defRPr>
    </a:lvl3pPr>
    <a:lvl4pPr indent="723242" algn="ctr" defTabSz="410730">
      <a:defRPr sz="3000">
        <a:solidFill>
          <a:srgbClr val="535353"/>
        </a:solidFill>
        <a:latin typeface="+mn-lt"/>
        <a:ea typeface="+mn-ea"/>
        <a:cs typeface="+mn-cs"/>
        <a:sym typeface="Gill Sans Light"/>
      </a:defRPr>
    </a:lvl4pPr>
    <a:lvl5pPr indent="964323" algn="ctr" defTabSz="410730">
      <a:defRPr sz="3000">
        <a:solidFill>
          <a:srgbClr val="535353"/>
        </a:solidFill>
        <a:latin typeface="+mn-lt"/>
        <a:ea typeface="+mn-ea"/>
        <a:cs typeface="+mn-cs"/>
        <a:sym typeface="Gill Sans Light"/>
      </a:defRPr>
    </a:lvl5pPr>
    <a:lvl6pPr indent="1205403" algn="ctr" defTabSz="410730">
      <a:defRPr sz="3000">
        <a:solidFill>
          <a:srgbClr val="535353"/>
        </a:solidFill>
        <a:latin typeface="+mn-lt"/>
        <a:ea typeface="+mn-ea"/>
        <a:cs typeface="+mn-cs"/>
        <a:sym typeface="Gill Sans Light"/>
      </a:defRPr>
    </a:lvl6pPr>
    <a:lvl7pPr indent="1446484" algn="ctr" defTabSz="410730">
      <a:defRPr sz="3000">
        <a:solidFill>
          <a:srgbClr val="535353"/>
        </a:solidFill>
        <a:latin typeface="+mn-lt"/>
        <a:ea typeface="+mn-ea"/>
        <a:cs typeface="+mn-cs"/>
        <a:sym typeface="Gill Sans Light"/>
      </a:defRPr>
    </a:lvl7pPr>
    <a:lvl8pPr indent="1687564" algn="ctr" defTabSz="410730">
      <a:defRPr sz="3000">
        <a:solidFill>
          <a:srgbClr val="535353"/>
        </a:solidFill>
        <a:latin typeface="+mn-lt"/>
        <a:ea typeface="+mn-ea"/>
        <a:cs typeface="+mn-cs"/>
        <a:sym typeface="Gill Sans Light"/>
      </a:defRPr>
    </a:lvl8pPr>
    <a:lvl9pPr indent="1928645" algn="ctr" defTabSz="410730">
      <a:defRPr sz="3000">
        <a:solidFill>
          <a:srgbClr val="535353"/>
        </a:solidFill>
        <a:latin typeface="+mn-lt"/>
        <a:ea typeface="+mn-ea"/>
        <a:cs typeface="+mn-cs"/>
        <a:sym typeface="Gill Sans Light"/>
      </a:defRPr>
    </a:lvl9pPr>
  </p:defaultTextStyle>
  <p:extLst>
    <p:ext uri="{521415D9-36F7-43E2-AB2F-B90AF26B5E84}">
      <p14:sectionLst xmlns:p14="http://schemas.microsoft.com/office/powerpoint/2010/main">
        <p14:section name="Kick-Off" id="{089F9372-3293-4A4E-A8E8-5BDF332B22A4}">
          <p14:sldIdLst>
            <p14:sldId id="749"/>
            <p14:sldId id="562"/>
            <p14:sldId id="816"/>
            <p14:sldId id="804"/>
            <p14:sldId id="810"/>
            <p14:sldId id="811"/>
            <p14:sldId id="808"/>
            <p14:sldId id="812"/>
            <p14:sldId id="813"/>
            <p14:sldId id="753"/>
            <p14:sldId id="815"/>
            <p14:sldId id="840"/>
          </p14:sldIdLst>
        </p14:section>
        <p14:section name="Logging In" id="{D5A968B5-996F-2644-AA0E-9EF35BA94B87}">
          <p14:sldIdLst>
            <p14:sldId id="754"/>
            <p14:sldId id="841"/>
            <p14:sldId id="755"/>
            <p14:sldId id="756"/>
            <p14:sldId id="757"/>
            <p14:sldId id="758"/>
            <p14:sldId id="759"/>
            <p14:sldId id="760"/>
            <p14:sldId id="761"/>
            <p14:sldId id="842"/>
            <p14:sldId id="843"/>
            <p14:sldId id="844"/>
            <p14:sldId id="845"/>
            <p14:sldId id="846"/>
            <p14:sldId id="847"/>
            <p14:sldId id="848"/>
            <p14:sldId id="849"/>
            <p14:sldId id="850"/>
            <p14:sldId id="851"/>
            <p14:sldId id="852"/>
          </p14:sldIdLst>
        </p14:section>
        <p14:section name="Cloze Assessments, Lexile and Comprehension Checks" id="{85F1918A-A889-9D4F-A7C5-FF359F6A3B91}">
          <p14:sldIdLst>
            <p14:sldId id="853"/>
            <p14:sldId id="819"/>
            <p14:sldId id="820"/>
            <p14:sldId id="821"/>
            <p14:sldId id="837"/>
            <p14:sldId id="838"/>
            <p14:sldId id="839"/>
            <p14:sldId id="824"/>
            <p14:sldId id="825"/>
            <p14:sldId id="826"/>
            <p14:sldId id="827"/>
            <p14:sldId id="828"/>
            <p14:sldId id="829"/>
            <p14:sldId id="830"/>
            <p14:sldId id="831"/>
            <p14:sldId id="832"/>
            <p14:sldId id="833"/>
            <p14:sldId id="834"/>
            <p14:sldId id="835"/>
            <p14:sldId id="788"/>
            <p14:sldId id="751"/>
            <p14:sldId id="789"/>
            <p14:sldId id="790"/>
            <p14:sldId id="791"/>
            <p14:sldId id="792"/>
            <p14:sldId id="793"/>
            <p14:sldId id="794"/>
            <p14:sldId id="795"/>
            <p14:sldId id="796"/>
            <p14:sldId id="797"/>
            <p14:sldId id="798"/>
            <p14:sldId id="799"/>
            <p14:sldId id="800"/>
            <p14:sldId id="854"/>
          </p14:sldIdLst>
        </p14:section>
      </p14:sectionLst>
    </p:ext>
    <p:ext uri="{EFAFB233-063F-42B5-8137-9DF3F51BA10A}">
      <p15:sldGuideLst xmlns:mc="http://schemas.openxmlformats.org/markup-compatibility/2006" xmlns:mv="urn:schemas-microsoft-com:mac:vml" xmlns=""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lissa Kronsberg" initials="MRK" lastIdx="1" clrIdx="0"/>
  <p:cmAuthor id="1" name="Christina Brown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535353"/>
    <a:srgbClr val="89C606"/>
    <a:srgbClr val="999999"/>
    <a:srgbClr val="878787"/>
    <a:srgbClr val="D5D5D5"/>
    <a:srgbClr val="CCCCCC"/>
    <a:srgbClr val="C1C1C1"/>
    <a:srgbClr val="333333"/>
    <a:srgbClr val="46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mc="http://schemas.openxmlformats.org/markup-compatibility/2006" xmlns:mv="urn:schemas-microsoft-com:mac:vml"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D4553"/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3D455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06B7E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D455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06B7E"/>
          </a:solidFill>
        </a:fill>
      </a:tcStyle>
    </a:firstRow>
  </a:tblStyle>
  <a:tblStyle styleId="{CF821DB8-F4EB-4A41-A1BA-3FCAFE7338EE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5F7579"/>
        </a:fontRef>
        <a:srgbClr val="5F7579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5F7579"/>
        </a:fontRef>
        <a:srgbClr val="5F7579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62" autoAdjust="0"/>
    <p:restoredTop sz="96100" autoAdjust="0"/>
  </p:normalViewPr>
  <p:slideViewPr>
    <p:cSldViewPr snapToGrid="0" snapToObjects="1">
      <p:cViewPr>
        <p:scale>
          <a:sx n="100" d="100"/>
          <a:sy n="100" d="100"/>
        </p:scale>
        <p:origin x="-153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commentAuthors" Target="commentAuthors.xml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5-27T09:01:46.775" idx="1">
    <p:pos x="5644" y="2392"/>
    <p:text>I think we can remove this now, right?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08075-5BE1-4E47-9C08-A43AB3FD4929}" type="datetimeFigureOut">
              <a:rPr lang="en-US" smtClean="0"/>
              <a:t>5/31/16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62CAC-C7C3-9F4B-8B1D-8057793A4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93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5901965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10730">
      <a:defRPr sz="1500">
        <a:latin typeface="Lucida Grande"/>
        <a:ea typeface="Lucida Grande"/>
        <a:cs typeface="Lucida Grande"/>
        <a:sym typeface="Lucida Grande"/>
      </a:defRPr>
    </a:lvl1pPr>
    <a:lvl2pPr indent="160721" defTabSz="410730">
      <a:defRPr sz="1500">
        <a:latin typeface="Lucida Grande"/>
        <a:ea typeface="Lucida Grande"/>
        <a:cs typeface="Lucida Grande"/>
        <a:sym typeface="Lucida Grande"/>
      </a:defRPr>
    </a:lvl2pPr>
    <a:lvl3pPr indent="321440" defTabSz="410730">
      <a:defRPr sz="1500">
        <a:latin typeface="Lucida Grande"/>
        <a:ea typeface="Lucida Grande"/>
        <a:cs typeface="Lucida Grande"/>
        <a:sym typeface="Lucida Grande"/>
      </a:defRPr>
    </a:lvl3pPr>
    <a:lvl4pPr indent="482161" defTabSz="410730">
      <a:defRPr sz="1500">
        <a:latin typeface="Lucida Grande"/>
        <a:ea typeface="Lucida Grande"/>
        <a:cs typeface="Lucida Grande"/>
        <a:sym typeface="Lucida Grande"/>
      </a:defRPr>
    </a:lvl4pPr>
    <a:lvl5pPr indent="642882" defTabSz="410730">
      <a:defRPr sz="1500">
        <a:latin typeface="Lucida Grande"/>
        <a:ea typeface="Lucida Grande"/>
        <a:cs typeface="Lucida Grande"/>
        <a:sym typeface="Lucida Grande"/>
      </a:defRPr>
    </a:lvl5pPr>
    <a:lvl6pPr indent="803602" defTabSz="410730">
      <a:defRPr sz="1500">
        <a:latin typeface="Lucida Grande"/>
        <a:ea typeface="Lucida Grande"/>
        <a:cs typeface="Lucida Grande"/>
        <a:sym typeface="Lucida Grande"/>
      </a:defRPr>
    </a:lvl6pPr>
    <a:lvl7pPr indent="964323" defTabSz="410730">
      <a:defRPr sz="1500">
        <a:latin typeface="Lucida Grande"/>
        <a:ea typeface="Lucida Grande"/>
        <a:cs typeface="Lucida Grande"/>
        <a:sym typeface="Lucida Grande"/>
      </a:defRPr>
    </a:lvl7pPr>
    <a:lvl8pPr indent="1125044" defTabSz="410730">
      <a:defRPr sz="1500">
        <a:latin typeface="Lucida Grande"/>
        <a:ea typeface="Lucida Grande"/>
        <a:cs typeface="Lucida Grande"/>
        <a:sym typeface="Lucida Grande"/>
      </a:defRPr>
    </a:lvl8pPr>
    <a:lvl9pPr indent="1285763" defTabSz="410730">
      <a:defRPr sz="15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107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Thank you so much for making the time to come</a:t>
            </a:r>
            <a:r>
              <a:rPr lang="en-US" baseline="0" dirty="0" smtClean="0"/>
              <a:t> here today.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11673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10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103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Cloze!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Cloze!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Cloze!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Cloze options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Cloze, answered (</a:t>
            </a:r>
            <a:r>
              <a:rPr lang="en-US" dirty="0" err="1" smtClean="0"/>
              <a:t>incorrect+correct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10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10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84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9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10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S_Logo_White_with_Gree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483" y="1947316"/>
            <a:ext cx="5047034" cy="13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65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27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bg>
      <p:bgPr>
        <a:solidFill>
          <a:srgbClr val="89C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432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80160"/>
            <a:ext cx="5111750" cy="52343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280160"/>
            <a:ext cx="3008313" cy="5234324"/>
          </a:xfrm>
        </p:spPr>
        <p:txBody>
          <a:bodyPr lIns="0" rIns="0"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209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280160"/>
            <a:ext cx="8229602" cy="4489609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769769"/>
            <a:ext cx="8229601" cy="804862"/>
          </a:xfrm>
        </p:spPr>
        <p:txBody>
          <a:bodyPr lIns="0" rIns="0"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297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860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98191" y="274640"/>
            <a:ext cx="613562" cy="6393126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40"/>
            <a:ext cx="7403192" cy="63931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hape 22"/>
          <p:cNvSpPr/>
          <p:nvPr/>
        </p:nvSpPr>
        <p:spPr>
          <a:xfrm flipV="1">
            <a:off x="8150439" y="274638"/>
            <a:ext cx="0" cy="6393127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custDash>
              <a:ds d="100000" sp="200000"/>
            </a:custDash>
            <a:miter lim="400000"/>
          </a:ln>
        </p:spPr>
        <p:txBody>
          <a:bodyPr lIns="0" tIns="0" rIns="0" bIns="0" anchor="ctr"/>
          <a:lstStyle/>
          <a:p>
            <a:pPr defTabSz="321159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2299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6E00B5-B4F9-A947-851D-D5897BEE5FCD}" type="datetime4">
              <a:rPr lang="en-US" smtClean="0"/>
              <a:t>May 31,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296920" cy="365125"/>
          </a:xfrm>
          <a:prstGeom prst="rect">
            <a:avLst/>
          </a:prstGeom>
        </p:spPr>
        <p:txBody>
          <a:bodyPr/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Implementation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F51B30-3C68-8145-95D0-CCE7D9D644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Shape 22"/>
          <p:cNvSpPr/>
          <p:nvPr userDrawn="1"/>
        </p:nvSpPr>
        <p:spPr>
          <a:xfrm>
            <a:off x="457200" y="1199202"/>
            <a:ext cx="8122417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custDash>
              <a:ds d="100000" sp="200000"/>
            </a:custDash>
            <a:miter lim="400000"/>
          </a:ln>
        </p:spPr>
        <p:txBody>
          <a:bodyPr lIns="0" tIns="0" rIns="0" bIns="0" anchor="ctr"/>
          <a:lstStyle/>
          <a:p>
            <a:pPr defTabSz="321192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600200"/>
            <a:ext cx="8121650" cy="44323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57200" y="507349"/>
            <a:ext cx="8229600" cy="553998"/>
          </a:xfrm>
        </p:spPr>
        <p:txBody>
          <a:bodyPr lIns="0" rIns="0">
            <a:spAutoFit/>
          </a:bodyPr>
          <a:lstStyle>
            <a:lvl1pPr marL="0" indent="0">
              <a:buNone/>
              <a:defRPr sz="3000" b="1" i="0">
                <a:latin typeface="Avenir Next Regular"/>
                <a:cs typeface="Avenir Next Regular"/>
              </a:defRPr>
            </a:lvl1pPr>
            <a:lvl2pPr marL="457200" indent="0">
              <a:buNone/>
              <a:defRPr sz="3200" b="1" i="0">
                <a:latin typeface="Avenir Next Regular"/>
                <a:cs typeface="Avenir Next Regular"/>
              </a:defRPr>
            </a:lvl2pPr>
            <a:lvl3pPr marL="914400" indent="0">
              <a:buNone/>
              <a:defRPr sz="3200" b="1" i="0">
                <a:latin typeface="Avenir Next Regular"/>
                <a:cs typeface="Avenir Next Regular"/>
              </a:defRPr>
            </a:lvl3pPr>
            <a:lvl4pPr marL="1371600" indent="0">
              <a:buNone/>
              <a:defRPr sz="3200" b="1" i="0">
                <a:latin typeface="Avenir Next Regular"/>
                <a:cs typeface="Avenir Next Regular"/>
              </a:defRPr>
            </a:lvl4pPr>
            <a:lvl5pPr marL="1828800" indent="0">
              <a:buNone/>
              <a:defRPr sz="3200" b="1" i="0">
                <a:latin typeface="Avenir Next Regular"/>
                <a:cs typeface="Avenir Next Regular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8" name="Picture 17" descr="LS_Logo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1" y="6366510"/>
            <a:ext cx="1071880" cy="29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74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6E00B5-B4F9-A947-851D-D5897BEE5FCD}" type="datetime4">
              <a:rPr lang="en-US" smtClean="0"/>
              <a:t>May 31,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296920" cy="365125"/>
          </a:xfrm>
          <a:prstGeom prst="rect">
            <a:avLst/>
          </a:prstGeom>
        </p:spPr>
        <p:txBody>
          <a:bodyPr/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Implementation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F51B30-3C68-8145-95D0-CCE7D9D644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Shape 22"/>
          <p:cNvSpPr/>
          <p:nvPr userDrawn="1"/>
        </p:nvSpPr>
        <p:spPr>
          <a:xfrm>
            <a:off x="457200" y="1199202"/>
            <a:ext cx="8122417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custDash>
              <a:ds d="100000" sp="200000"/>
            </a:custDash>
            <a:miter lim="400000"/>
          </a:ln>
        </p:spPr>
        <p:txBody>
          <a:bodyPr lIns="0" tIns="0" rIns="0" bIns="0" anchor="ctr"/>
          <a:lstStyle/>
          <a:p>
            <a:pPr defTabSz="321192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600200"/>
            <a:ext cx="8121650" cy="44323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57200" y="507349"/>
            <a:ext cx="8229600" cy="553998"/>
          </a:xfrm>
        </p:spPr>
        <p:txBody>
          <a:bodyPr lIns="0" rIns="0">
            <a:spAutoFit/>
          </a:bodyPr>
          <a:lstStyle>
            <a:lvl1pPr marL="0" indent="0">
              <a:buNone/>
              <a:defRPr sz="3000" b="1" i="0">
                <a:latin typeface="Avenir Next Regular"/>
                <a:cs typeface="Avenir Next Regular"/>
              </a:defRPr>
            </a:lvl1pPr>
            <a:lvl2pPr marL="457200" indent="0">
              <a:buNone/>
              <a:defRPr sz="3200" b="1" i="0">
                <a:latin typeface="Avenir Next Regular"/>
                <a:cs typeface="Avenir Next Regular"/>
              </a:defRPr>
            </a:lvl2pPr>
            <a:lvl3pPr marL="914400" indent="0">
              <a:buNone/>
              <a:defRPr sz="3200" b="1" i="0">
                <a:latin typeface="Avenir Next Regular"/>
                <a:cs typeface="Avenir Next Regular"/>
              </a:defRPr>
            </a:lvl3pPr>
            <a:lvl4pPr marL="1371600" indent="0">
              <a:buNone/>
              <a:defRPr sz="3200" b="1" i="0">
                <a:latin typeface="Avenir Next Regular"/>
                <a:cs typeface="Avenir Next Regular"/>
              </a:defRPr>
            </a:lvl4pPr>
            <a:lvl5pPr marL="1828800" indent="0">
              <a:buNone/>
              <a:defRPr sz="3200" b="1" i="0">
                <a:latin typeface="Avenir Next Regular"/>
                <a:cs typeface="Avenir Next Regular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8" name="Picture 17" descr="LS_Logo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1" y="6366510"/>
            <a:ext cx="1071880" cy="29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74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280160"/>
            <a:ext cx="8229601" cy="525622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280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28599"/>
            <a:ext cx="9144000" cy="815301"/>
          </a:xfrm>
        </p:spPr>
        <p:txBody>
          <a:bodyPr>
            <a:normAutofit/>
          </a:bodyPr>
          <a:lstStyle>
            <a:lvl1pPr algn="ctr">
              <a:defRPr sz="4800" baseline="0">
                <a:solidFill>
                  <a:srgbClr val="333333"/>
                </a:solidFill>
                <a:latin typeface="Avenir Next Bold"/>
                <a:cs typeface="Avenir Nex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80160"/>
            <a:ext cx="4040188" cy="5256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281850"/>
            <a:ext cx="4041775" cy="52545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9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34248"/>
            <a:ext cx="8229600" cy="1362075"/>
          </a:xfrm>
        </p:spPr>
        <p:txBody>
          <a:bodyPr anchor="t"/>
          <a:lstStyle>
            <a:lvl1pPr algn="l">
              <a:defRPr sz="4000" b="1" cap="none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5821"/>
            <a:ext cx="8229600" cy="1279207"/>
          </a:xfrm>
        </p:spPr>
        <p:txBody>
          <a:bodyPr lIns="0" rIns="0" anchor="b"/>
          <a:lstStyle>
            <a:lvl1pPr marL="0" indent="0">
              <a:buNone/>
              <a:defRPr sz="2000">
                <a:solidFill>
                  <a:srgbClr val="CCCCCC"/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133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0999"/>
            <a:ext cx="4040188" cy="548518"/>
          </a:xfrm>
        </p:spPr>
        <p:txBody>
          <a:bodyPr wrap="none" lIns="0" rIns="0" anchor="t" anchorCtr="0"/>
          <a:lstStyle>
            <a:lvl1pPr marL="0" indent="0">
              <a:buNone/>
              <a:defRPr sz="2400" b="1" i="0">
                <a:latin typeface="Avenir Next Regular"/>
                <a:cs typeface="Avenir Next Regular"/>
              </a:defRPr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9517"/>
            <a:ext cx="4040188" cy="4728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80999"/>
            <a:ext cx="4041775" cy="548518"/>
          </a:xfrm>
        </p:spPr>
        <p:txBody>
          <a:bodyPr wrap="none" anchor="t" anchorCtr="0"/>
          <a:lstStyle>
            <a:lvl1pPr marL="0" indent="0">
              <a:buNone/>
              <a:defRPr sz="2400" b="1" i="0">
                <a:latin typeface="Avenir Next Regular"/>
                <a:cs typeface="Avenir Next Regular"/>
              </a:defRPr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29517"/>
            <a:ext cx="4041775" cy="4728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05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891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411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924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py &amp; Image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729"/>
            <a:ext cx="3208337" cy="923544"/>
          </a:xfrm>
        </p:spPr>
        <p:txBody>
          <a:bodyPr wrap="square" lIns="0" rIns="0" anchor="ctr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1" y="1247775"/>
            <a:ext cx="3208336" cy="5102225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457201" y="1033272"/>
            <a:ext cx="3208336" cy="0"/>
          </a:xfrm>
          <a:prstGeom prst="line">
            <a:avLst/>
          </a:prstGeom>
          <a:ln w="50800">
            <a:solidFill>
              <a:srgbClr val="999999">
                <a:alpha val="3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200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09728"/>
            <a:ext cx="9144000" cy="923544"/>
          </a:xfrm>
          <a:prstGeom prst="rect">
            <a:avLst/>
          </a:prstGeom>
        </p:spPr>
        <p:txBody>
          <a:bodyPr vert="horz" wrap="none" lIns="274320" tIns="45716" rIns="274320" bIns="45716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0160"/>
            <a:ext cx="8229600" cy="5256222"/>
          </a:xfrm>
          <a:prstGeom prst="rect">
            <a:avLst/>
          </a:prstGeom>
        </p:spPr>
        <p:txBody>
          <a:bodyPr vert="horz" lIns="0" tIns="45716" rIns="0" bIns="45716" rtlCol="0" anchor="t" anchorCtr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2289422" y="1033272"/>
            <a:ext cx="4565156" cy="0"/>
          </a:xfrm>
          <a:prstGeom prst="line">
            <a:avLst/>
          </a:prstGeom>
          <a:ln w="50800">
            <a:solidFill>
              <a:srgbClr val="999999">
                <a:alpha val="3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54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7" r:id="rId7"/>
    <p:sldLayoutId id="2147483660" r:id="rId8"/>
    <p:sldLayoutId id="2147483668" r:id="rId9"/>
    <p:sldLayoutId id="2147483665" r:id="rId10"/>
    <p:sldLayoutId id="2147483666" r:id="rId11"/>
    <p:sldLayoutId id="2147483661" r:id="rId12"/>
    <p:sldLayoutId id="2147483662" r:id="rId13"/>
    <p:sldLayoutId id="2147483663" r:id="rId14"/>
    <p:sldLayoutId id="2147483664" r:id="rId15"/>
    <p:sldLayoutId id="2147483669" r:id="rId16"/>
    <p:sldLayoutId id="2147483670" r:id="rId17"/>
  </p:sldLayoutIdLst>
  <p:txStyles>
    <p:titleStyle>
      <a:lvl1pPr algn="ctr" defTabSz="457154" rtl="0" eaLnBrk="1" latinLnBrk="0" hangingPunct="1">
        <a:spcBef>
          <a:spcPct val="0"/>
        </a:spcBef>
        <a:buNone/>
        <a:defRPr sz="4400" b="1" kern="1200" baseline="0">
          <a:solidFill>
            <a:srgbClr val="333333"/>
          </a:solidFill>
          <a:latin typeface="Avenir Next Bold"/>
          <a:ea typeface="+mj-ea"/>
          <a:cs typeface="Avenir Next Bold"/>
        </a:defRPr>
      </a:lvl1pPr>
    </p:titleStyle>
    <p:bodyStyle>
      <a:lvl1pPr marL="457154" indent="-457154" algn="l" defTabSz="457154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>
            <a:lumMod val="65000"/>
            <a:lumOff val="35000"/>
          </a:schemeClr>
        </a:buClr>
        <a:buFont typeface="Lucida Grande"/>
        <a:buChar char="—"/>
        <a:defRPr sz="3000" kern="1200">
          <a:solidFill>
            <a:schemeClr val="tx2"/>
          </a:solidFill>
          <a:latin typeface="Avenir Next Medium"/>
          <a:ea typeface="+mn-ea"/>
          <a:cs typeface="Avenir Next Medium"/>
        </a:defRPr>
      </a:lvl1pPr>
      <a:lvl2pPr marL="914306" indent="-457154" algn="l" defTabSz="457154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>
            <a:lumMod val="65000"/>
            <a:lumOff val="35000"/>
          </a:schemeClr>
        </a:buClr>
        <a:buFont typeface="Lucida Grande"/>
        <a:buChar char="—"/>
        <a:defRPr sz="2800" kern="1200">
          <a:solidFill>
            <a:schemeClr val="tx2"/>
          </a:solidFill>
          <a:latin typeface="Avenir Next Medium"/>
          <a:ea typeface="+mn-ea"/>
          <a:cs typeface="Avenir Next Medium"/>
        </a:defRPr>
      </a:lvl2pPr>
      <a:lvl3pPr marL="1257172" indent="-342865" algn="l" defTabSz="457154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>
            <a:lumMod val="65000"/>
            <a:lumOff val="35000"/>
          </a:schemeClr>
        </a:buClr>
        <a:buFont typeface="Lucida Grande"/>
        <a:buChar char="—"/>
        <a:defRPr sz="2400" kern="1200">
          <a:solidFill>
            <a:schemeClr val="tx2"/>
          </a:solidFill>
          <a:latin typeface="Avenir Next Medium"/>
          <a:ea typeface="+mn-ea"/>
          <a:cs typeface="Avenir Next Medium"/>
        </a:defRPr>
      </a:lvl3pPr>
      <a:lvl4pPr marL="1714324" indent="-342865" algn="l" defTabSz="457154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>
            <a:lumMod val="65000"/>
            <a:lumOff val="35000"/>
          </a:schemeClr>
        </a:buClr>
        <a:buFont typeface="Lucida Grande"/>
        <a:buChar char="—"/>
        <a:defRPr sz="2000" kern="1200">
          <a:solidFill>
            <a:schemeClr val="tx2"/>
          </a:solidFill>
          <a:latin typeface="Avenir Next Medium"/>
          <a:ea typeface="+mn-ea"/>
          <a:cs typeface="Avenir Next Medium"/>
        </a:defRPr>
      </a:lvl4pPr>
      <a:lvl5pPr marL="2171478" indent="-342865" algn="l" defTabSz="457154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>
            <a:lumMod val="65000"/>
            <a:lumOff val="35000"/>
          </a:schemeClr>
        </a:buClr>
        <a:buFont typeface="Lucida Grande"/>
        <a:buChar char="—"/>
        <a:defRPr sz="2000" kern="1200">
          <a:solidFill>
            <a:schemeClr val="tx2"/>
          </a:solidFill>
          <a:latin typeface="Avenir Next Medium"/>
          <a:ea typeface="+mn-ea"/>
          <a:cs typeface="Avenir Next Medium"/>
        </a:defRPr>
      </a:lvl5pPr>
      <a:lvl6pPr marL="2514343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microsoft.com/office/2007/relationships/hdphoto" Target="../media/hdphoto1.wdp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49808" y="1280159"/>
            <a:ext cx="8639179" cy="5415623"/>
          </a:xfrm>
        </p:spPr>
        <p:txBody>
          <a:bodyPr>
            <a:normAutofit/>
          </a:bodyPr>
          <a:lstStyle/>
          <a:p>
            <a:r>
              <a:rPr lang="en-US" dirty="0" smtClean="0"/>
              <a:t>This </a:t>
            </a:r>
            <a:r>
              <a:rPr lang="en-US" dirty="0"/>
              <a:t>s</a:t>
            </a:r>
            <a:r>
              <a:rPr lang="en-US" dirty="0" smtClean="0"/>
              <a:t>lideshow should be taught in two parts: </a:t>
            </a:r>
          </a:p>
          <a:p>
            <a:pPr lvl="1"/>
            <a:r>
              <a:rPr lang="en-US" dirty="0" smtClean="0"/>
              <a:t>Part 1 (slides 2-32): During In-School </a:t>
            </a:r>
            <a:r>
              <a:rPr lang="en-US" dirty="0"/>
              <a:t>K</a:t>
            </a:r>
            <a:r>
              <a:rPr lang="en-US" dirty="0" smtClean="0"/>
              <a:t>ick </a:t>
            </a:r>
            <a:r>
              <a:rPr lang="en-US" dirty="0"/>
              <a:t>O</a:t>
            </a:r>
            <a:r>
              <a:rPr lang="en-US" dirty="0" smtClean="0"/>
              <a:t>ff</a:t>
            </a:r>
          </a:p>
          <a:p>
            <a:pPr lvl="1"/>
            <a:r>
              <a:rPr lang="en-US" dirty="0" smtClean="0"/>
              <a:t>Part 2 </a:t>
            </a:r>
            <a:r>
              <a:rPr lang="en-US" smtClean="0"/>
              <a:t>(slides 33-66): </a:t>
            </a:r>
            <a:r>
              <a:rPr lang="en-US" dirty="0" smtClean="0"/>
              <a:t>During Instructional Half-Day Session #1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 to Teacher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14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  <a:tabLst>
                <a:tab pos="3311525" algn="l"/>
              </a:tabLst>
            </a:pPr>
            <a:r>
              <a:rPr lang="en-US" sz="2400" dirty="0" smtClean="0"/>
              <a:t>Week of July 7	In-School Session #1</a:t>
            </a:r>
          </a:p>
          <a:p>
            <a:pPr marL="0" indent="0">
              <a:buNone/>
              <a:tabLst>
                <a:tab pos="3311525" algn="l"/>
              </a:tabLst>
            </a:pPr>
            <a:r>
              <a:rPr lang="en-US" sz="2400" dirty="0" smtClean="0"/>
              <a:t>Week of July 11	</a:t>
            </a:r>
            <a:r>
              <a:rPr lang="en-US" sz="2400" dirty="0"/>
              <a:t>I</a:t>
            </a:r>
            <a:r>
              <a:rPr lang="en-US" sz="2400" dirty="0" smtClean="0"/>
              <a:t>n-School Session #2</a:t>
            </a:r>
            <a:endParaRPr lang="en-US" sz="2400" dirty="0"/>
          </a:p>
          <a:p>
            <a:pPr marL="0" indent="0">
              <a:buNone/>
              <a:tabLst>
                <a:tab pos="3311525" algn="l"/>
              </a:tabLst>
            </a:pPr>
            <a:r>
              <a:rPr lang="en-US" sz="2400" dirty="0" smtClean="0"/>
              <a:t>Week of July 18	</a:t>
            </a:r>
            <a:r>
              <a:rPr lang="en-US" sz="2400" dirty="0"/>
              <a:t>I</a:t>
            </a:r>
            <a:r>
              <a:rPr lang="en-US" sz="2400" dirty="0" smtClean="0"/>
              <a:t>n-School Session #3</a:t>
            </a:r>
            <a:endParaRPr lang="en-US" sz="2400" dirty="0"/>
          </a:p>
          <a:p>
            <a:pPr marL="0" indent="0">
              <a:buNone/>
              <a:tabLst>
                <a:tab pos="3311525" algn="l"/>
              </a:tabLst>
            </a:pPr>
            <a:r>
              <a:rPr lang="en-US" sz="2400" dirty="0" smtClean="0"/>
              <a:t>Tuesday, </a:t>
            </a:r>
            <a:r>
              <a:rPr lang="en-US" sz="2400" dirty="0"/>
              <a:t>July </a:t>
            </a:r>
            <a:r>
              <a:rPr lang="en-US" sz="2400" dirty="0" smtClean="0"/>
              <a:t>26	Mid-Summer Reading Celebration</a:t>
            </a:r>
          </a:p>
          <a:p>
            <a:pPr marL="0" indent="0">
              <a:buNone/>
              <a:tabLst>
                <a:tab pos="3311525" algn="l"/>
              </a:tabLst>
            </a:pPr>
            <a:r>
              <a:rPr lang="en-US" sz="2400" dirty="0"/>
              <a:t>Week of August 1	In-School Session #</a:t>
            </a:r>
            <a:r>
              <a:rPr lang="en-US" sz="2400" dirty="0" smtClean="0"/>
              <a:t>4</a:t>
            </a:r>
          </a:p>
          <a:p>
            <a:pPr marL="0" indent="0">
              <a:buNone/>
              <a:tabLst>
                <a:tab pos="3311525" algn="l"/>
              </a:tabLst>
            </a:pPr>
            <a:endParaRPr lang="en-US" sz="2400" dirty="0"/>
          </a:p>
          <a:p>
            <a:pPr>
              <a:tabLst>
                <a:tab pos="3311525" algn="l"/>
              </a:tabLst>
            </a:pPr>
            <a:r>
              <a:rPr lang="en-US" sz="2400" dirty="0" smtClean="0"/>
              <a:t>Sessions start at 8am and end at noon. </a:t>
            </a:r>
          </a:p>
          <a:p>
            <a:pPr>
              <a:tabLst>
                <a:tab pos="3311525" algn="l"/>
              </a:tabLst>
            </a:pPr>
            <a:r>
              <a:rPr lang="en-US" sz="2400" dirty="0" smtClean="0"/>
              <a:t>Make sure to bring your iPad or </a:t>
            </a:r>
            <a:r>
              <a:rPr lang="en-US" sz="2400" dirty="0" err="1" smtClean="0"/>
              <a:t>Chromebook</a:t>
            </a:r>
            <a:r>
              <a:rPr lang="en-US" sz="2400" dirty="0" smtClean="0"/>
              <a:t>!</a:t>
            </a:r>
            <a:endParaRPr lang="en-US" sz="2400" dirty="0"/>
          </a:p>
          <a:p>
            <a:pPr marL="0" indent="0">
              <a:buNone/>
              <a:tabLst>
                <a:tab pos="3311525" algn="l"/>
              </a:tabLst>
            </a:pPr>
            <a:endParaRPr lang="en-US" sz="2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are we meeting?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45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We’ll meet at school. Look for signs to know which classroom.</a:t>
            </a:r>
          </a:p>
          <a:p>
            <a:r>
              <a:rPr lang="en-US" dirty="0" smtClean="0"/>
              <a:t>For the mid-summer celebration, we’ll meet at school and travel together to meet up with all the other schools participating in SummerSail.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we meeting?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5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Distributing devices.</a:t>
            </a:r>
          </a:p>
          <a:p>
            <a:r>
              <a:rPr lang="en-US" dirty="0" smtClean="0"/>
              <a:t>Logging in.</a:t>
            </a:r>
          </a:p>
          <a:p>
            <a:r>
              <a:rPr lang="en-US" dirty="0" smtClean="0"/>
              <a:t>Checking out books.</a:t>
            </a:r>
          </a:p>
          <a:p>
            <a:r>
              <a:rPr lang="en-US" dirty="0" smtClean="0"/>
              <a:t>Getting excited!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doing today?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706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" y="264569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+mj-lt"/>
              </a:rPr>
              <a:t>How to Log In</a:t>
            </a:r>
            <a:endParaRPr lang="en-US" sz="48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2289422" y="3749262"/>
            <a:ext cx="4565156" cy="0"/>
          </a:xfrm>
          <a:prstGeom prst="line">
            <a:avLst/>
          </a:prstGeom>
          <a:ln w="50800">
            <a:solidFill>
              <a:srgbClr val="89C60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30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You’ll get a new username and temporary password.</a:t>
            </a:r>
          </a:p>
          <a:p>
            <a:r>
              <a:rPr lang="en-US" dirty="0" smtClean="0"/>
              <a:t>Even if you used LightSail before, you’ll have a different username during the summer.</a:t>
            </a:r>
          </a:p>
          <a:p>
            <a:r>
              <a:rPr lang="en-US" dirty="0" smtClean="0"/>
              <a:t>I’ll pass out usernames and temporary passwords now!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133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4" cy="6848018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 In</a:t>
            </a:r>
            <a:br>
              <a:rPr lang="en-US" dirty="0"/>
            </a:br>
            <a:r>
              <a:rPr lang="en-US" dirty="0"/>
              <a:t> for the First Time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89C606"/>
                </a:solidFill>
                <a:latin typeface="+mj-lt"/>
              </a:rPr>
              <a:t>Step 1: </a:t>
            </a:r>
            <a:r>
              <a:rPr lang="en-US" dirty="0" smtClean="0"/>
              <a:t>Type your username.</a:t>
            </a:r>
          </a:p>
        </p:txBody>
      </p:sp>
      <p:pic>
        <p:nvPicPr>
          <p:cNvPr id="9" name="Picture 8" descr="Green Arro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7841" y="2052580"/>
            <a:ext cx="988765" cy="55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95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4" cy="6848018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 In</a:t>
            </a:r>
            <a:br>
              <a:rPr lang="en-US" dirty="0"/>
            </a:br>
            <a:r>
              <a:rPr lang="en-US" dirty="0"/>
              <a:t> for the First Time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89C606"/>
                </a:solidFill>
                <a:latin typeface="+mj-lt"/>
              </a:rPr>
              <a:t>Step 1: </a:t>
            </a:r>
            <a:r>
              <a:rPr lang="en-US" dirty="0"/>
              <a:t>Type your username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89C606"/>
                </a:solidFill>
                <a:latin typeface="+mj-lt"/>
              </a:rPr>
              <a:t>Step 2: </a:t>
            </a:r>
            <a:r>
              <a:rPr lang="en-US" dirty="0" smtClean="0"/>
              <a:t>Type your temporary password.</a:t>
            </a:r>
            <a:endParaRPr lang="en-US" dirty="0"/>
          </a:p>
        </p:txBody>
      </p:sp>
      <p:pic>
        <p:nvPicPr>
          <p:cNvPr id="6" name="Picture 5" descr="Green Arro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7841" y="2376050"/>
            <a:ext cx="988765" cy="55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00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4" cy="6848018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 In</a:t>
            </a:r>
            <a:br>
              <a:rPr lang="en-US" dirty="0"/>
            </a:br>
            <a:r>
              <a:rPr lang="en-US" dirty="0"/>
              <a:t> for the First Time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89C606"/>
                </a:solidFill>
                <a:latin typeface="+mj-lt"/>
              </a:rPr>
              <a:t>Step 1: </a:t>
            </a:r>
            <a:r>
              <a:rPr lang="en-US" dirty="0"/>
              <a:t>Type your username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89C606"/>
                </a:solidFill>
                <a:latin typeface="+mj-lt"/>
              </a:rPr>
              <a:t>Step 2: </a:t>
            </a:r>
            <a:r>
              <a:rPr lang="en-US" dirty="0" smtClean="0"/>
              <a:t>Type your temporary password.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89C606"/>
                </a:solidFill>
                <a:latin typeface="+mj-lt"/>
              </a:rPr>
              <a:t>Step 3: </a:t>
            </a:r>
            <a:r>
              <a:rPr lang="en-US" dirty="0" smtClean="0"/>
              <a:t>Tap Log In.</a:t>
            </a:r>
            <a:endParaRPr lang="en-US" dirty="0"/>
          </a:p>
        </p:txBody>
      </p:sp>
      <p:pic>
        <p:nvPicPr>
          <p:cNvPr id="6" name="Picture 5" descr="Green Arro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7841" y="2988970"/>
            <a:ext cx="988765" cy="55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07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3" cy="6848018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 In</a:t>
            </a:r>
            <a:br>
              <a:rPr lang="en-US" dirty="0"/>
            </a:br>
            <a:r>
              <a:rPr lang="en-US" dirty="0"/>
              <a:t> for the First Time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89C606"/>
                </a:solidFill>
                <a:latin typeface="+mj-lt"/>
              </a:rPr>
              <a:t>Step 1: </a:t>
            </a:r>
            <a:r>
              <a:rPr lang="en-US" dirty="0"/>
              <a:t>Pick your own password and type it in where it says Password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 descr="Green Arro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7841" y="2069870"/>
            <a:ext cx="988765" cy="55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68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3" cy="6848018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 In</a:t>
            </a:r>
            <a:br>
              <a:rPr lang="en-US" dirty="0"/>
            </a:br>
            <a:r>
              <a:rPr lang="en-US" dirty="0"/>
              <a:t> for the First Time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89C606"/>
                </a:solidFill>
                <a:latin typeface="+mj-lt"/>
              </a:rPr>
              <a:t>Step 1: </a:t>
            </a:r>
            <a:r>
              <a:rPr lang="en-US" dirty="0" smtClean="0"/>
              <a:t>Pick your own password and type it in where it says Password.</a:t>
            </a: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89C606"/>
                </a:solidFill>
                <a:latin typeface="+mj-lt"/>
              </a:rPr>
              <a:t>Step </a:t>
            </a:r>
            <a:r>
              <a:rPr lang="en-US" b="1" dirty="0" smtClean="0">
                <a:solidFill>
                  <a:srgbClr val="89C606"/>
                </a:solidFill>
                <a:latin typeface="+mj-lt"/>
              </a:rPr>
              <a:t>2: </a:t>
            </a:r>
            <a:r>
              <a:rPr lang="en-US" dirty="0" smtClean="0"/>
              <a:t>Type your password again where it says Re-enter Password.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Keep this password a secret!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Green Arro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7841" y="2410070"/>
            <a:ext cx="988765" cy="55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93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278418"/>
            <a:ext cx="9144000" cy="1449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spc="100" dirty="0" err="1" smtClean="0">
                <a:solidFill>
                  <a:schemeClr val="bg1"/>
                </a:solidFill>
                <a:latin typeface="+mj-lt"/>
              </a:rPr>
              <a:t>SummerSail</a:t>
            </a:r>
            <a:r>
              <a:rPr lang="en-US" sz="2800" b="1" spc="100" dirty="0" smtClean="0">
                <a:solidFill>
                  <a:schemeClr val="bg1"/>
                </a:solidFill>
                <a:latin typeface="+mj-lt"/>
              </a:rPr>
              <a:t> 2016</a:t>
            </a:r>
            <a:endParaRPr lang="en-US" sz="2800" spc="50" dirty="0" smtClean="0">
              <a:solidFill>
                <a:srgbClr val="CCCCCC"/>
              </a:solidFill>
              <a:latin typeface="Avenir Medium"/>
              <a:cs typeface="Avenir Medium"/>
            </a:endParaRPr>
          </a:p>
          <a:p>
            <a:pPr>
              <a:lnSpc>
                <a:spcPct val="120000"/>
              </a:lnSpc>
            </a:pPr>
            <a:r>
              <a:rPr lang="en-US" sz="2800" spc="50" dirty="0" smtClean="0">
                <a:solidFill>
                  <a:srgbClr val="CCCCCC"/>
                </a:solidFill>
                <a:latin typeface="Avenir Medium"/>
                <a:cs typeface="Avenir Medium"/>
              </a:rPr>
              <a:t>Student Kick-Off!</a:t>
            </a:r>
          </a:p>
          <a:p>
            <a:pPr>
              <a:lnSpc>
                <a:spcPct val="120000"/>
              </a:lnSpc>
            </a:pPr>
            <a:endParaRPr lang="en-US" sz="1800" spc="50" dirty="0" smtClean="0">
              <a:solidFill>
                <a:srgbClr val="CCCCCC"/>
              </a:solidFill>
              <a:latin typeface="Avenir Medium"/>
              <a:cs typeface="Avenir Medium"/>
            </a:endParaRPr>
          </a:p>
        </p:txBody>
      </p:sp>
      <p:pic>
        <p:nvPicPr>
          <p:cNvPr id="3" name="Picture 2" descr="LS_Logo_White-Gre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65" y="4235874"/>
            <a:ext cx="3037071" cy="834907"/>
          </a:xfrm>
          <a:prstGeom prst="rect">
            <a:avLst/>
          </a:prstGeom>
        </p:spPr>
      </p:pic>
      <p:pic>
        <p:nvPicPr>
          <p:cNvPr id="4" name="Picture 3" descr="MSQI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591" y="321416"/>
            <a:ext cx="3694818" cy="365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41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3" cy="6848018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 In</a:t>
            </a:r>
            <a:br>
              <a:rPr lang="en-US" dirty="0"/>
            </a:br>
            <a:r>
              <a:rPr lang="en-US" dirty="0"/>
              <a:t> for the First Time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89C606"/>
                </a:solidFill>
                <a:latin typeface="+mj-lt"/>
              </a:rPr>
              <a:t>Step 1: </a:t>
            </a:r>
            <a:r>
              <a:rPr lang="en-US" dirty="0" smtClean="0"/>
              <a:t>Pick your own password and type it in where it says Password.</a:t>
            </a: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89C606"/>
                </a:solidFill>
                <a:latin typeface="+mj-lt"/>
              </a:rPr>
              <a:t>Step </a:t>
            </a:r>
            <a:r>
              <a:rPr lang="en-US" b="1" dirty="0" smtClean="0">
                <a:solidFill>
                  <a:srgbClr val="89C606"/>
                </a:solidFill>
                <a:latin typeface="+mj-lt"/>
              </a:rPr>
              <a:t>2: </a:t>
            </a:r>
            <a:r>
              <a:rPr lang="en-US" dirty="0" smtClean="0"/>
              <a:t>Type your password again where it says Re-enter Password.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89C606"/>
                </a:solidFill>
                <a:latin typeface="+mj-lt"/>
              </a:rPr>
              <a:t>Step </a:t>
            </a:r>
            <a:r>
              <a:rPr lang="en-US" b="1" dirty="0" smtClean="0">
                <a:solidFill>
                  <a:srgbClr val="89C606"/>
                </a:solidFill>
                <a:latin typeface="+mj-lt"/>
              </a:rPr>
              <a:t>3: </a:t>
            </a:r>
            <a:r>
              <a:rPr lang="en-US" dirty="0" smtClean="0"/>
              <a:t>Tap Save Password.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Green Arro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7841" y="3113150"/>
            <a:ext cx="988765" cy="55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56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Dashboard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This is what your screen will look like once you have logged in.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2" cy="6848016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6508750"/>
            <a:ext cx="1460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Student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56401" y="5359400"/>
            <a:ext cx="1964266" cy="990600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ctr">
            <a:spAutoFit/>
          </a:bodyPr>
          <a:lstStyle/>
          <a:p>
            <a:pPr algn="ctr"/>
            <a:endParaRPr lang="en-US" sz="1600" b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8771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" y="264569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+mj-lt"/>
              </a:rPr>
              <a:t>How to Find a Book</a:t>
            </a:r>
            <a:endParaRPr lang="en-US" sz="48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2289422" y="3749262"/>
            <a:ext cx="4565156" cy="0"/>
          </a:xfrm>
          <a:prstGeom prst="line">
            <a:avLst/>
          </a:prstGeom>
          <a:ln w="50800">
            <a:solidFill>
              <a:srgbClr val="89C60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3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Look for books with the lightning bolt icon to start. (Hint: You’ll find them on your Power Texts Shelf!)</a:t>
            </a:r>
          </a:p>
          <a:p>
            <a:r>
              <a:rPr lang="en-US" dirty="0" smtClean="0"/>
              <a:t>Later, you can search the Library by Genre or Topic.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28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3" cy="6848018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Access the Library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Tap the </a:t>
            </a:r>
            <a:r>
              <a:rPr lang="en-US" b="1" dirty="0" smtClean="0">
                <a:solidFill>
                  <a:srgbClr val="89C606"/>
                </a:solidFill>
                <a:latin typeface="+mj-lt"/>
              </a:rPr>
              <a:t>three lines</a:t>
            </a:r>
            <a:r>
              <a:rPr lang="en-US" b="1" dirty="0" smtClean="0"/>
              <a:t> to see the menu and move to different parts of the app</a:t>
            </a:r>
            <a:r>
              <a:rPr lang="en-US" dirty="0" smtClean="0"/>
              <a:t>. </a:t>
            </a:r>
          </a:p>
        </p:txBody>
      </p:sp>
      <p:pic>
        <p:nvPicPr>
          <p:cNvPr id="5" name="Picture 4" descr="Green Arro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94" y="0"/>
            <a:ext cx="988765" cy="55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31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3" cy="6848017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Access the Library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Tap </a:t>
            </a:r>
            <a:r>
              <a:rPr lang="en-US" b="1" dirty="0" smtClean="0">
                <a:solidFill>
                  <a:srgbClr val="89C606"/>
                </a:solidFill>
                <a:latin typeface="+mj-lt"/>
              </a:rPr>
              <a:t>Library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Later, you can tap </a:t>
            </a:r>
            <a:r>
              <a:rPr lang="en-US" b="1" dirty="0" smtClean="0">
                <a:solidFill>
                  <a:srgbClr val="89C629"/>
                </a:solidFill>
                <a:latin typeface="+mj-lt"/>
              </a:rPr>
              <a:t>Genres</a:t>
            </a:r>
            <a:r>
              <a:rPr lang="en-US" dirty="0" smtClean="0">
                <a:solidFill>
                  <a:srgbClr val="89C629"/>
                </a:solidFill>
              </a:rPr>
              <a:t> </a:t>
            </a:r>
            <a:r>
              <a:rPr lang="en-US" dirty="0" smtClean="0"/>
              <a:t>or </a:t>
            </a:r>
            <a:r>
              <a:rPr lang="en-US" b="1" dirty="0" smtClean="0">
                <a:solidFill>
                  <a:srgbClr val="89C629"/>
                </a:solidFill>
                <a:latin typeface="+mj-lt"/>
              </a:rPr>
              <a:t>Topics</a:t>
            </a:r>
            <a:r>
              <a:rPr lang="en-US" dirty="0" smtClean="0"/>
              <a:t> to look for books in other ways.</a:t>
            </a:r>
          </a:p>
        </p:txBody>
      </p:sp>
      <p:pic>
        <p:nvPicPr>
          <p:cNvPr id="5" name="Picture 4" descr="Green Arro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534" y="1564951"/>
            <a:ext cx="988765" cy="55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19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2" cy="6848017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Library Notes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You’ll pick your first book from the Power Texts Shelf.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Power </a:t>
            </a:r>
            <a:r>
              <a:rPr lang="en-US" dirty="0"/>
              <a:t>Texts are “just right” books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Look for the         to find Power Texts.</a:t>
            </a:r>
            <a:endParaRPr lang="en-US" dirty="0"/>
          </a:p>
        </p:txBody>
      </p:sp>
      <p:pic>
        <p:nvPicPr>
          <p:cNvPr id="5" name="Picture 4" descr="Green Arro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154" y="5086641"/>
            <a:ext cx="988765" cy="5562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00220" y="3404455"/>
            <a:ext cx="536194" cy="536194"/>
            <a:chOff x="1692451" y="716716"/>
            <a:chExt cx="1180256" cy="1180256"/>
          </a:xfrm>
        </p:grpSpPr>
        <p:sp>
          <p:nvSpPr>
            <p:cNvPr id="9" name="Oval 8"/>
            <p:cNvSpPr/>
            <p:nvPr/>
          </p:nvSpPr>
          <p:spPr>
            <a:xfrm>
              <a:off x="1692451" y="716716"/>
              <a:ext cx="1180256" cy="1180256"/>
            </a:xfrm>
            <a:prstGeom prst="ellipse">
              <a:avLst/>
            </a:prstGeom>
            <a:solidFill>
              <a:srgbClr val="89C60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pic>
          <p:nvPicPr>
            <p:cNvPr id="10" name="Picture 9" descr="powertexts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3826" y="945655"/>
              <a:ext cx="457506" cy="722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151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387" y="535"/>
            <a:ext cx="5135210" cy="6846947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Library Notes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Books you have checked out show up on top.</a:t>
            </a:r>
          </a:p>
          <a:p>
            <a:pPr marL="0" indent="0">
              <a:buNone/>
            </a:pPr>
            <a:r>
              <a:rPr lang="en-US" dirty="0" smtClean="0"/>
              <a:t>You can check out up to 2 books.</a:t>
            </a:r>
          </a:p>
        </p:txBody>
      </p:sp>
      <p:pic>
        <p:nvPicPr>
          <p:cNvPr id="5" name="Picture 4" descr="Green Arro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71" y="398138"/>
            <a:ext cx="988765" cy="55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40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387" y="535"/>
            <a:ext cx="5135210" cy="6846947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Library Notes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Tap </a:t>
            </a:r>
            <a:r>
              <a:rPr lang="en-US" b="1" dirty="0" smtClean="0">
                <a:solidFill>
                  <a:srgbClr val="89C606"/>
                </a:solidFill>
                <a:latin typeface="+mj-lt"/>
              </a:rPr>
              <a:t>Read</a:t>
            </a:r>
            <a:r>
              <a:rPr lang="en-US" dirty="0" smtClean="0"/>
              <a:t> to open a book.</a:t>
            </a:r>
          </a:p>
          <a:p>
            <a:pPr marL="0" indent="0">
              <a:buNone/>
            </a:pPr>
            <a:r>
              <a:rPr lang="en-US" dirty="0" smtClean="0"/>
              <a:t>Tap </a:t>
            </a:r>
            <a:r>
              <a:rPr lang="en-US" b="1" dirty="0" smtClean="0">
                <a:solidFill>
                  <a:srgbClr val="89C606"/>
                </a:solidFill>
                <a:latin typeface="+mj-lt"/>
              </a:rPr>
              <a:t>Check In </a:t>
            </a:r>
            <a:r>
              <a:rPr lang="en-US" dirty="0" smtClean="0"/>
              <a:t>to return it so another student can read it.</a:t>
            </a:r>
          </a:p>
        </p:txBody>
      </p:sp>
      <p:pic>
        <p:nvPicPr>
          <p:cNvPr id="5" name="Picture 4" descr="Green Arro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534" y="1366513"/>
            <a:ext cx="988765" cy="55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55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387" y="535"/>
            <a:ext cx="5135210" cy="6846947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Library Notes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You can add books you want to read later to your Reading List.</a:t>
            </a:r>
          </a:p>
        </p:txBody>
      </p:sp>
      <p:pic>
        <p:nvPicPr>
          <p:cNvPr id="5" name="Picture 4" descr="Green Arro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71" y="2755576"/>
            <a:ext cx="988765" cy="55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34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724615"/>
            <a:ext cx="9144000" cy="1449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spc="100" dirty="0" smtClean="0">
                <a:solidFill>
                  <a:schemeClr val="bg1"/>
                </a:solidFill>
                <a:latin typeface="+mj-lt"/>
              </a:rPr>
              <a:t>Logging In and Choosing Books</a:t>
            </a:r>
            <a:endParaRPr lang="en-US" sz="2800" spc="50" dirty="0" smtClean="0">
              <a:solidFill>
                <a:srgbClr val="CCCCCC"/>
              </a:solidFill>
              <a:latin typeface="Avenir Medium"/>
              <a:cs typeface="Avenir Medium"/>
            </a:endParaRPr>
          </a:p>
          <a:p>
            <a:pPr>
              <a:lnSpc>
                <a:spcPct val="120000"/>
              </a:lnSpc>
            </a:pPr>
            <a:r>
              <a:rPr lang="en-US" sz="2800" spc="50" dirty="0" smtClean="0">
                <a:solidFill>
                  <a:srgbClr val="CCCCCC"/>
                </a:solidFill>
                <a:latin typeface="Avenir Medium"/>
                <a:cs typeface="Avenir Medium"/>
              </a:rPr>
              <a:t>Student Kick-Off Part 1</a:t>
            </a:r>
          </a:p>
          <a:p>
            <a:pPr>
              <a:lnSpc>
                <a:spcPct val="120000"/>
              </a:lnSpc>
            </a:pPr>
            <a:endParaRPr lang="en-US" sz="1800" spc="50" dirty="0" smtClean="0">
              <a:solidFill>
                <a:srgbClr val="CCCCCC"/>
              </a:solidFill>
              <a:latin typeface="Avenir Medium"/>
              <a:cs typeface="Avenir Medium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22690" y="1526940"/>
            <a:ext cx="1846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691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2" cy="6848017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Library Notes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Dark books are currently unavailable.</a:t>
            </a:r>
          </a:p>
        </p:txBody>
      </p:sp>
      <p:pic>
        <p:nvPicPr>
          <p:cNvPr id="5" name="Picture 4" descr="Green Arro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455" y="3128383"/>
            <a:ext cx="988765" cy="556220"/>
          </a:xfrm>
          <a:prstGeom prst="rect">
            <a:avLst/>
          </a:prstGeom>
        </p:spPr>
      </p:pic>
      <p:pic>
        <p:nvPicPr>
          <p:cNvPr id="6" name="Picture 5" descr="Green Arro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855" y="5793780"/>
            <a:ext cx="988765" cy="55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4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2" cy="6848016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Open a Book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Tap on a book.</a:t>
            </a:r>
          </a:p>
          <a:p>
            <a:pPr marL="0" indent="0">
              <a:buNone/>
            </a:pPr>
            <a:r>
              <a:rPr lang="en-US" dirty="0" smtClean="0"/>
              <a:t>Then tap </a:t>
            </a:r>
            <a:r>
              <a:rPr lang="en-US" b="1" dirty="0" smtClean="0">
                <a:solidFill>
                  <a:srgbClr val="89C606"/>
                </a:solidFill>
                <a:latin typeface="+mj-lt"/>
              </a:rPr>
              <a:t>Read!</a:t>
            </a:r>
          </a:p>
          <a:p>
            <a:pPr marL="0" indent="0">
              <a:buNone/>
            </a:pPr>
            <a:endParaRPr lang="en-US" dirty="0" smtClean="0">
              <a:solidFill>
                <a:srgbClr val="D5D5D5"/>
              </a:solidFill>
            </a:endParaRPr>
          </a:p>
        </p:txBody>
      </p:sp>
      <p:pic>
        <p:nvPicPr>
          <p:cNvPr id="6" name="Picture 5" descr="Green Arro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3124" y="4435556"/>
            <a:ext cx="898877" cy="50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65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249122" y="881063"/>
            <a:ext cx="6645757" cy="3177014"/>
          </a:xfrm>
        </p:spPr>
        <p:txBody>
          <a:bodyPr wrap="square">
            <a:normAutofit/>
          </a:bodyPr>
          <a:lstStyle/>
          <a:p>
            <a:r>
              <a:rPr lang="en-US" dirty="0" smtClean="0"/>
              <a:t>In your own words, how do you check out a book from the LightSail Library?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59355" y="3973896"/>
            <a:ext cx="242529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rgbClr val="89C606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3366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724615"/>
            <a:ext cx="9144000" cy="1449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spc="100" dirty="0" smtClean="0">
                <a:solidFill>
                  <a:schemeClr val="bg1"/>
                </a:solidFill>
                <a:latin typeface="+mj-lt"/>
              </a:rPr>
              <a:t>Taking Assessments and Making Thoughts</a:t>
            </a:r>
            <a:endParaRPr lang="en-US" sz="2800" spc="50" dirty="0" smtClean="0">
              <a:solidFill>
                <a:srgbClr val="CCCCCC"/>
              </a:solidFill>
              <a:latin typeface="Avenir Medium"/>
              <a:cs typeface="Avenir Medium"/>
            </a:endParaRPr>
          </a:p>
          <a:p>
            <a:pPr>
              <a:lnSpc>
                <a:spcPct val="120000"/>
              </a:lnSpc>
            </a:pPr>
            <a:r>
              <a:rPr lang="en-US" sz="2800" spc="50" dirty="0" smtClean="0">
                <a:solidFill>
                  <a:srgbClr val="CCCCCC"/>
                </a:solidFill>
                <a:latin typeface="Avenir Medium"/>
                <a:cs typeface="Avenir Medium"/>
              </a:rPr>
              <a:t>Student Kick-Off Part 2</a:t>
            </a:r>
          </a:p>
          <a:p>
            <a:pPr>
              <a:lnSpc>
                <a:spcPct val="120000"/>
              </a:lnSpc>
            </a:pPr>
            <a:endParaRPr lang="en-US" sz="1800" spc="50" dirty="0" smtClean="0">
              <a:solidFill>
                <a:srgbClr val="CCCCCC"/>
              </a:solidFill>
              <a:latin typeface="Avenir Medium"/>
              <a:cs typeface="Avenir Medium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22690" y="1526940"/>
            <a:ext cx="1846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991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" y="264569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+mj-lt"/>
              </a:rPr>
              <a:t>How to Grow Your </a:t>
            </a:r>
            <a:r>
              <a:rPr lang="en-US" sz="4800" b="1" dirty="0" err="1" smtClean="0">
                <a:solidFill>
                  <a:schemeClr val="bg1"/>
                </a:solidFill>
                <a:latin typeface="+mj-lt"/>
              </a:rPr>
              <a:t>Lexile</a:t>
            </a:r>
            <a:endParaRPr lang="en-US" sz="48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2289422" y="3749262"/>
            <a:ext cx="4565156" cy="0"/>
          </a:xfrm>
          <a:prstGeom prst="line">
            <a:avLst/>
          </a:prstGeom>
          <a:ln w="50800">
            <a:solidFill>
              <a:srgbClr val="89C60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0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72" t="47202" b="27511"/>
          <a:stretch/>
        </p:blipFill>
        <p:spPr>
          <a:xfrm>
            <a:off x="2845446" y="3905251"/>
            <a:ext cx="3453108" cy="2345910"/>
          </a:xfrm>
          <a:prstGeom prst="rect">
            <a:avLst/>
          </a:prstGeom>
          <a:ln>
            <a:solidFill>
              <a:srgbClr val="C1C1C1"/>
            </a:solidFill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1" t="54902" r="28463" b="36200"/>
          <a:stretch/>
        </p:blipFill>
        <p:spPr>
          <a:xfrm>
            <a:off x="3587750" y="4619625"/>
            <a:ext cx="730250" cy="8255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ext Placeholder 7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A Lexile</a:t>
            </a:r>
            <a:r>
              <a:rPr lang="en-US" sz="3200" b="1" dirty="0"/>
              <a:t> </a:t>
            </a:r>
            <a:r>
              <a:rPr lang="en-US" sz="3200" b="1" dirty="0" smtClean="0"/>
              <a:t>is a number that describes your current reading comprehension. It grows as you become a stronger reader.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a </a:t>
            </a:r>
            <a:r>
              <a:rPr lang="en-US" dirty="0" err="1" smtClean="0"/>
              <a:t>Lexile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222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200" b="1" dirty="0" err="1" smtClean="0"/>
              <a:t>LightSail</a:t>
            </a:r>
            <a:r>
              <a:rPr lang="en-US" sz="3200" b="1" dirty="0" smtClean="0"/>
              <a:t> uses your performance on cloze assessments to update your Lexile measure.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is your </a:t>
            </a:r>
            <a:r>
              <a:rPr lang="en-US" dirty="0" err="1" smtClean="0"/>
              <a:t>Lexile</a:t>
            </a:r>
            <a:r>
              <a:rPr lang="en-US" dirty="0" smtClean="0"/>
              <a:t> measured?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t="13446" b="60823"/>
          <a:stretch/>
        </p:blipFill>
        <p:spPr>
          <a:xfrm>
            <a:off x="1393712" y="3698876"/>
            <a:ext cx="6356576" cy="2254250"/>
          </a:xfrm>
          <a:prstGeom prst="rect">
            <a:avLst/>
          </a:prstGeom>
          <a:ln>
            <a:solidFill>
              <a:srgbClr val="C1C1C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247277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2" cy="6848016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Cloze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Tap the green box.</a:t>
            </a:r>
          </a:p>
        </p:txBody>
      </p:sp>
    </p:spTree>
    <p:extLst>
      <p:ext uri="{BB962C8B-B14F-4D97-AF65-F5344CB8AC3E}">
        <p14:creationId xmlns:p14="http://schemas.microsoft.com/office/powerpoint/2010/main" val="3416442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2" cy="6848016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Cloze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Tap the green box.</a:t>
            </a:r>
          </a:p>
          <a:p>
            <a:pPr marL="0" indent="0">
              <a:buNone/>
            </a:pPr>
            <a:r>
              <a:rPr lang="en-US" dirty="0" smtClean="0"/>
              <a:t>Then tap the word you think fits in the blank.</a:t>
            </a:r>
          </a:p>
        </p:txBody>
      </p:sp>
    </p:spTree>
    <p:extLst>
      <p:ext uri="{BB962C8B-B14F-4D97-AF65-F5344CB8AC3E}">
        <p14:creationId xmlns:p14="http://schemas.microsoft.com/office/powerpoint/2010/main" val="40941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2" cy="6848016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Cloze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Tap the green box.</a:t>
            </a:r>
          </a:p>
          <a:p>
            <a:pPr marL="0" indent="0">
              <a:buNone/>
            </a:pPr>
            <a:r>
              <a:rPr lang="en-US" dirty="0" smtClean="0"/>
              <a:t>Then tap the word you think fits in the blank.</a:t>
            </a:r>
          </a:p>
        </p:txBody>
      </p:sp>
    </p:spTree>
    <p:extLst>
      <p:ext uri="{BB962C8B-B14F-4D97-AF65-F5344CB8AC3E}">
        <p14:creationId xmlns:p14="http://schemas.microsoft.com/office/powerpoint/2010/main" val="4243864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107186"/>
            <a:ext cx="9144000" cy="9239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Welcome to</a:t>
            </a:r>
            <a:br>
              <a:rPr lang="en-US" sz="6000" dirty="0" smtClean="0">
                <a:solidFill>
                  <a:schemeClr val="bg1"/>
                </a:solidFill>
              </a:rPr>
            </a:br>
            <a:r>
              <a:rPr lang="en-US" sz="6000" dirty="0" smtClean="0">
                <a:solidFill>
                  <a:schemeClr val="bg1"/>
                </a:solidFill>
              </a:rPr>
              <a:t>SummerSail 2016!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43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7218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333333"/>
                </a:solidFill>
                <a:latin typeface="+mj-lt"/>
              </a:rPr>
              <a:t>Cloze Strategies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2289422" y="1684074"/>
            <a:ext cx="4565156" cy="0"/>
          </a:xfrm>
          <a:prstGeom prst="line">
            <a:avLst/>
          </a:prstGeom>
          <a:ln w="50800">
            <a:solidFill>
              <a:srgbClr val="999999">
                <a:alpha val="3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578677" y="2209407"/>
            <a:ext cx="5999164" cy="3311163"/>
            <a:chOff x="1578677" y="2209407"/>
            <a:chExt cx="5999164" cy="3311163"/>
          </a:xfrm>
        </p:grpSpPr>
        <p:grpSp>
          <p:nvGrpSpPr>
            <p:cNvPr id="2" name="Group 1"/>
            <p:cNvGrpSpPr/>
            <p:nvPr/>
          </p:nvGrpSpPr>
          <p:grpSpPr>
            <a:xfrm>
              <a:off x="1578677" y="2209407"/>
              <a:ext cx="5999164" cy="3311163"/>
              <a:chOff x="1578677" y="2209407"/>
              <a:chExt cx="5999164" cy="3311163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578677" y="2209407"/>
                <a:ext cx="5999164" cy="3311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algn="l">
                  <a:lnSpc>
                    <a:spcPct val="140000"/>
                  </a:lnSpc>
                  <a:spcBef>
                    <a:spcPts val="600"/>
                  </a:spcBef>
                  <a:buNone/>
                </a:pPr>
                <a:r>
                  <a:rPr lang="en-US" sz="2500" dirty="0">
                    <a:solidFill>
                      <a:srgbClr val="323232"/>
                    </a:solidFill>
                    <a:latin typeface="Cochin"/>
                    <a:cs typeface="Cochin"/>
                  </a:rPr>
                  <a:t>“Hey, Mouse,” she said. They’d called him that since he was a baby; she couldn’t exactly remember why. He reminded her of a big</a:t>
                </a:r>
                <a:r>
                  <a:rPr lang="en-US" sz="2500" dirty="0" smtClean="0">
                    <a:solidFill>
                      <a:srgbClr val="323232"/>
                    </a:solidFill>
                    <a:latin typeface="Cochin"/>
                    <a:cs typeface="Cochin"/>
                  </a:rPr>
                  <a:t>,                  puppy </a:t>
                </a:r>
                <a:r>
                  <a:rPr lang="en-US" sz="2500" dirty="0">
                    <a:solidFill>
                      <a:srgbClr val="323232"/>
                    </a:solidFill>
                    <a:latin typeface="Cochin"/>
                    <a:cs typeface="Cochin"/>
                  </a:rPr>
                  <a:t>– always excited, always trying to jump on your lap.</a:t>
                </a:r>
              </a:p>
              <a:p>
                <a:pPr marL="0" indent="0" algn="l">
                  <a:lnSpc>
                    <a:spcPct val="120000"/>
                  </a:lnSpc>
                  <a:spcBef>
                    <a:spcPts val="600"/>
                  </a:spcBef>
                  <a:buNone/>
                </a:pPr>
                <a:endParaRPr lang="en-US" sz="2500" dirty="0">
                  <a:solidFill>
                    <a:srgbClr val="323232"/>
                  </a:solidFill>
                  <a:latin typeface="Cochin"/>
                  <a:cs typeface="Cochin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474328" y="3983381"/>
                <a:ext cx="1199503" cy="476311"/>
              </a:xfrm>
              <a:prstGeom prst="rect">
                <a:avLst/>
              </a:prstGeom>
              <a:solidFill>
                <a:srgbClr val="89C60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182880" tIns="91440" rIns="182880" bIns="91440" rtlCol="0" anchor="ctr">
                <a:spAutoFit/>
              </a:bodyPr>
              <a:lstStyle/>
              <a:p>
                <a:pPr algn="ctr"/>
                <a:endParaRPr lang="en-US" sz="1600" b="1" dirty="0" smtClean="0">
                  <a:latin typeface="+mj-lt"/>
                </a:endParaRPr>
              </a:p>
            </p:txBody>
          </p:sp>
        </p:grpSp>
        <p:sp>
          <p:nvSpPr>
            <p:cNvPr id="13" name="Footer Placeholder 4"/>
            <p:cNvSpPr txBox="1">
              <a:spLocks/>
            </p:cNvSpPr>
            <p:nvPr/>
          </p:nvSpPr>
          <p:spPr>
            <a:xfrm>
              <a:off x="1578677" y="5044675"/>
              <a:ext cx="329692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456846" rtl="0" eaLnBrk="1" latinLnBrk="0" hangingPunct="1">
                <a:defRPr sz="900" b="0" i="0" kern="1200">
                  <a:solidFill>
                    <a:schemeClr val="tx1">
                      <a:tint val="75000"/>
                    </a:schemeClr>
                  </a:solidFill>
                  <a:latin typeface="Avenir Next Regular"/>
                  <a:ea typeface="+mn-ea"/>
                  <a:cs typeface="Avenir Next Regular"/>
                </a:defRPr>
              </a:lvl1pPr>
              <a:lvl2pPr marL="456846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696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550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398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245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098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7941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4795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Text from </a:t>
              </a:r>
              <a:r>
                <a:rPr lang="en-US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Eleanor and Park </a:t>
              </a:r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by Rainbow Rowell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4373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7218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333333"/>
                </a:solidFill>
                <a:latin typeface="+mj-lt"/>
              </a:rPr>
              <a:t>Cloze Strategies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78677" y="1684074"/>
            <a:ext cx="5999164" cy="4753486"/>
            <a:chOff x="1578677" y="1684074"/>
            <a:chExt cx="5999164" cy="4753486"/>
          </a:xfrm>
        </p:grpSpPr>
        <p:sp>
          <p:nvSpPr>
            <p:cNvPr id="6" name="TextBox 5"/>
            <p:cNvSpPr txBox="1"/>
            <p:nvPr/>
          </p:nvSpPr>
          <p:spPr>
            <a:xfrm>
              <a:off x="1578677" y="2209407"/>
              <a:ext cx="5999164" cy="3311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l">
                <a:lnSpc>
                  <a:spcPct val="140000"/>
                </a:lnSpc>
                <a:spcBef>
                  <a:spcPts val="600"/>
                </a:spcBef>
                <a:buNone/>
              </a:pPr>
              <a:r>
                <a:rPr lang="en-US" sz="2500" dirty="0">
                  <a:solidFill>
                    <a:srgbClr val="323232"/>
                  </a:solidFill>
                  <a:latin typeface="Cochin"/>
                  <a:cs typeface="Cochin"/>
                </a:rPr>
                <a:t>“Hey, Mouse,” she said. They’d called him that since he was a baby; she couldn’t exactly remember why. He reminded her of a big</a:t>
              </a:r>
              <a:r>
                <a:rPr lang="en-US" sz="2500" dirty="0" smtClean="0">
                  <a:solidFill>
                    <a:srgbClr val="323232"/>
                  </a:solidFill>
                  <a:latin typeface="Cochin"/>
                  <a:cs typeface="Cochin"/>
                </a:rPr>
                <a:t>,                  puppy </a:t>
              </a:r>
              <a:r>
                <a:rPr lang="en-US" sz="2500" dirty="0">
                  <a:solidFill>
                    <a:srgbClr val="323232"/>
                  </a:solidFill>
                  <a:latin typeface="Cochin"/>
                  <a:cs typeface="Cochin"/>
                </a:rPr>
                <a:t>– always excited, always trying to jump on your lap.</a:t>
              </a:r>
            </a:p>
            <a:p>
              <a:pPr marL="0" indent="0" algn="l">
                <a:lnSpc>
                  <a:spcPct val="120000"/>
                </a:lnSpc>
                <a:spcBef>
                  <a:spcPts val="600"/>
                </a:spcBef>
                <a:buNone/>
              </a:pPr>
              <a:endParaRPr lang="en-US" sz="2500" dirty="0">
                <a:solidFill>
                  <a:srgbClr val="323232"/>
                </a:solidFill>
                <a:latin typeface="Cochin"/>
                <a:cs typeface="Cochin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74328" y="3983381"/>
              <a:ext cx="1199503" cy="476311"/>
            </a:xfrm>
            <a:prstGeom prst="rect">
              <a:avLst/>
            </a:prstGeom>
            <a:solidFill>
              <a:srgbClr val="89C60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182880" tIns="91440" rIns="182880" bIns="91440" rtlCol="0" anchor="ctr">
              <a:spAutoFit/>
            </a:bodyPr>
            <a:lstStyle/>
            <a:p>
              <a:pPr algn="ctr"/>
              <a:endParaRPr lang="en-US" sz="1600" b="1" dirty="0" smtClean="0">
                <a:latin typeface="+mj-lt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2289422" y="1684074"/>
              <a:ext cx="4565156" cy="0"/>
            </a:xfrm>
            <a:prstGeom prst="line">
              <a:avLst/>
            </a:prstGeom>
            <a:ln w="50800">
              <a:solidFill>
                <a:srgbClr val="999999">
                  <a:alpha val="3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ooter Placeholder 4"/>
            <p:cNvSpPr txBox="1">
              <a:spLocks/>
            </p:cNvSpPr>
            <p:nvPr/>
          </p:nvSpPr>
          <p:spPr>
            <a:xfrm>
              <a:off x="1578677" y="5044675"/>
              <a:ext cx="329692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456846" rtl="0" eaLnBrk="1" latinLnBrk="0" hangingPunct="1">
                <a:defRPr sz="900" b="0" i="0" kern="1200">
                  <a:solidFill>
                    <a:schemeClr val="tx1">
                      <a:tint val="75000"/>
                    </a:schemeClr>
                  </a:solidFill>
                  <a:latin typeface="Avenir Next Regular"/>
                  <a:ea typeface="+mn-ea"/>
                  <a:cs typeface="Avenir Next Regular"/>
                </a:defRPr>
              </a:lvl1pPr>
              <a:lvl2pPr marL="456846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696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550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398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245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098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7941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4795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Text from </a:t>
              </a:r>
              <a:r>
                <a:rPr lang="en-US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Eleanor and Park </a:t>
              </a:r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by Rainbow Rowell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578677" y="5637341"/>
              <a:ext cx="5999164" cy="800219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182880" rIns="182880" bIns="228600" rtlCol="0" anchor="ctr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venir Next Bold"/>
                  <a:cs typeface="Avenir Next Bold"/>
                </a:rPr>
                <a:t>What word do you predict might fit?</a:t>
              </a:r>
              <a:endParaRPr lang="en-US" sz="2000" b="1" dirty="0">
                <a:solidFill>
                  <a:schemeClr val="bg1"/>
                </a:solidFill>
                <a:latin typeface="Avenir Next Bold"/>
                <a:cs typeface="Avenir Nex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1399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7218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333333"/>
                </a:solidFill>
                <a:latin typeface="+mj-lt"/>
              </a:rPr>
              <a:t>Cloze Strategies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2289422" y="1684074"/>
            <a:ext cx="4565156" cy="0"/>
          </a:xfrm>
          <a:prstGeom prst="line">
            <a:avLst/>
          </a:prstGeom>
          <a:ln w="50800">
            <a:solidFill>
              <a:srgbClr val="999999">
                <a:alpha val="3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578677" y="2209407"/>
            <a:ext cx="5999164" cy="4398413"/>
            <a:chOff x="1578677" y="2209407"/>
            <a:chExt cx="5999164" cy="4398413"/>
          </a:xfrm>
        </p:grpSpPr>
        <p:sp>
          <p:nvSpPr>
            <p:cNvPr id="6" name="TextBox 5"/>
            <p:cNvSpPr txBox="1"/>
            <p:nvPr/>
          </p:nvSpPr>
          <p:spPr>
            <a:xfrm>
              <a:off x="1578677" y="2209407"/>
              <a:ext cx="5999164" cy="3311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l">
                <a:lnSpc>
                  <a:spcPct val="140000"/>
                </a:lnSpc>
                <a:spcBef>
                  <a:spcPts val="600"/>
                </a:spcBef>
                <a:buNone/>
              </a:pPr>
              <a:r>
                <a:rPr lang="en-US" sz="2500" dirty="0">
                  <a:solidFill>
                    <a:srgbClr val="323232"/>
                  </a:solidFill>
                  <a:latin typeface="Cochin"/>
                  <a:cs typeface="Cochin"/>
                </a:rPr>
                <a:t>“Hey, Mouse,” she said. They’d called him that since he was a baby; she couldn’t exactly remember why. He reminded her of a big</a:t>
              </a:r>
              <a:r>
                <a:rPr lang="en-US" sz="2500" dirty="0" smtClean="0">
                  <a:solidFill>
                    <a:srgbClr val="323232"/>
                  </a:solidFill>
                  <a:latin typeface="Cochin"/>
                  <a:cs typeface="Cochin"/>
                </a:rPr>
                <a:t>,                  puppy </a:t>
              </a:r>
              <a:r>
                <a:rPr lang="en-US" sz="2500" dirty="0">
                  <a:solidFill>
                    <a:srgbClr val="323232"/>
                  </a:solidFill>
                  <a:latin typeface="Cochin"/>
                  <a:cs typeface="Cochin"/>
                </a:rPr>
                <a:t>– always excited, always trying to jump on your lap.</a:t>
              </a:r>
            </a:p>
            <a:p>
              <a:pPr marL="0" indent="0" algn="l">
                <a:lnSpc>
                  <a:spcPct val="120000"/>
                </a:lnSpc>
                <a:spcBef>
                  <a:spcPts val="600"/>
                </a:spcBef>
                <a:buNone/>
              </a:pPr>
              <a:endParaRPr lang="en-US" sz="2500" dirty="0">
                <a:solidFill>
                  <a:srgbClr val="323232"/>
                </a:solidFill>
                <a:latin typeface="Cochin"/>
                <a:cs typeface="Cochin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74328" y="3983381"/>
              <a:ext cx="1199503" cy="476311"/>
            </a:xfrm>
            <a:prstGeom prst="rect">
              <a:avLst/>
            </a:prstGeom>
            <a:solidFill>
              <a:srgbClr val="89C60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182880" tIns="91440" rIns="182880" bIns="91440" rtlCol="0" anchor="ctr">
              <a:spAutoFit/>
            </a:bodyPr>
            <a:lstStyle/>
            <a:p>
              <a:pPr algn="ctr"/>
              <a:endParaRPr lang="en-US" sz="1600" b="1" dirty="0" smtClean="0">
                <a:latin typeface="+mj-lt"/>
              </a:endParaRPr>
            </a:p>
          </p:txBody>
        </p:sp>
        <p:sp>
          <p:nvSpPr>
            <p:cNvPr id="13" name="Footer Placeholder 4"/>
            <p:cNvSpPr txBox="1">
              <a:spLocks/>
            </p:cNvSpPr>
            <p:nvPr/>
          </p:nvSpPr>
          <p:spPr>
            <a:xfrm>
              <a:off x="1578677" y="5044675"/>
              <a:ext cx="329692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456846" rtl="0" eaLnBrk="1" latinLnBrk="0" hangingPunct="1">
                <a:defRPr sz="900" b="0" i="0" kern="1200">
                  <a:solidFill>
                    <a:schemeClr val="tx1">
                      <a:tint val="75000"/>
                    </a:schemeClr>
                  </a:solidFill>
                  <a:latin typeface="Avenir Next Regular"/>
                  <a:ea typeface="+mn-ea"/>
                  <a:cs typeface="Avenir Next Regular"/>
                </a:defRPr>
              </a:lvl1pPr>
              <a:lvl2pPr marL="456846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696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550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398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245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098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7941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4795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Text from </a:t>
              </a:r>
              <a:r>
                <a:rPr lang="en-US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Eleanor and Park </a:t>
              </a:r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by Rainbow Rowell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578677" y="5467082"/>
              <a:ext cx="5999164" cy="1140738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182880" rIns="182880" bIns="228600" rtlCol="0" anchor="ctr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venir Next Bold"/>
                  <a:cs typeface="Avenir Next Bold"/>
                </a:rPr>
                <a:t>What strategies could you use other than prediction?</a:t>
              </a:r>
              <a:endParaRPr lang="en-US" sz="2000" b="1" dirty="0">
                <a:solidFill>
                  <a:schemeClr val="bg1"/>
                </a:solidFill>
                <a:latin typeface="Avenir Next Bold"/>
                <a:cs typeface="Avenir Nex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808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7218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333333"/>
                </a:solidFill>
                <a:latin typeface="+mj-lt"/>
              </a:rPr>
              <a:t>Cloze Strategies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5030" y="1684074"/>
            <a:ext cx="9444872" cy="5063155"/>
            <a:chOff x="635030" y="1684074"/>
            <a:chExt cx="9444872" cy="5063155"/>
          </a:xfrm>
        </p:grpSpPr>
        <p:sp>
          <p:nvSpPr>
            <p:cNvPr id="6" name="TextBox 5"/>
            <p:cNvSpPr txBox="1"/>
            <p:nvPr/>
          </p:nvSpPr>
          <p:spPr>
            <a:xfrm>
              <a:off x="635030" y="2209407"/>
              <a:ext cx="4805333" cy="4388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l">
                <a:lnSpc>
                  <a:spcPct val="140000"/>
                </a:lnSpc>
                <a:spcBef>
                  <a:spcPts val="600"/>
                </a:spcBef>
                <a:buNone/>
              </a:pPr>
              <a:r>
                <a:rPr lang="en-US" sz="2500" dirty="0">
                  <a:solidFill>
                    <a:srgbClr val="323232"/>
                  </a:solidFill>
                  <a:latin typeface="Cochin"/>
                  <a:cs typeface="Cochin"/>
                </a:rPr>
                <a:t>“Hey, Mouse,” she said. They’d called him that since he was a baby; she couldn’t exactly remember why. He reminded her of a big</a:t>
              </a:r>
              <a:r>
                <a:rPr lang="en-US" sz="2500" dirty="0" smtClean="0">
                  <a:solidFill>
                    <a:srgbClr val="323232"/>
                  </a:solidFill>
                  <a:latin typeface="Cochin"/>
                  <a:cs typeface="Cochin"/>
                </a:rPr>
                <a:t>,                  puppy </a:t>
              </a:r>
              <a:r>
                <a:rPr lang="en-US" sz="2500" dirty="0">
                  <a:solidFill>
                    <a:srgbClr val="323232"/>
                  </a:solidFill>
                  <a:latin typeface="Cochin"/>
                  <a:cs typeface="Cochin"/>
                </a:rPr>
                <a:t>– always excited, always trying to jump on your lap.</a:t>
              </a:r>
            </a:p>
            <a:p>
              <a:pPr marL="0" indent="0" algn="l">
                <a:lnSpc>
                  <a:spcPct val="120000"/>
                </a:lnSpc>
                <a:spcBef>
                  <a:spcPts val="600"/>
                </a:spcBef>
                <a:buNone/>
              </a:pPr>
              <a:endParaRPr lang="en-US" sz="2500" dirty="0">
                <a:solidFill>
                  <a:srgbClr val="323232"/>
                </a:solidFill>
                <a:latin typeface="Cochin"/>
                <a:cs typeface="Cochin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887453" y="4516136"/>
              <a:ext cx="1199503" cy="476311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rgbClr val="89C60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182880" tIns="91440" rIns="182880" bIns="91440" rtlCol="0" anchor="ctr">
              <a:spAutoFit/>
            </a:bodyPr>
            <a:lstStyle/>
            <a:p>
              <a:pPr algn="ctr"/>
              <a:endParaRPr lang="en-US" sz="1600" b="1" dirty="0" smtClean="0">
                <a:latin typeface="+mj-lt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2289422" y="1684074"/>
              <a:ext cx="4565156" cy="0"/>
            </a:xfrm>
            <a:prstGeom prst="line">
              <a:avLst/>
            </a:prstGeom>
            <a:ln w="50800">
              <a:solidFill>
                <a:srgbClr val="999999">
                  <a:alpha val="3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Footer Placeholder 4"/>
            <p:cNvSpPr txBox="1">
              <a:spLocks/>
            </p:cNvSpPr>
            <p:nvPr/>
          </p:nvSpPr>
          <p:spPr>
            <a:xfrm>
              <a:off x="640962" y="6110848"/>
              <a:ext cx="329692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456846" rtl="0" eaLnBrk="1" latinLnBrk="0" hangingPunct="1">
                <a:defRPr sz="900" b="0" i="0" kern="1200">
                  <a:solidFill>
                    <a:schemeClr val="tx1">
                      <a:tint val="75000"/>
                    </a:schemeClr>
                  </a:solidFill>
                  <a:latin typeface="Avenir Next Regular"/>
                  <a:ea typeface="+mn-ea"/>
                  <a:cs typeface="Avenir Next Regular"/>
                </a:defRPr>
              </a:lvl1pPr>
              <a:lvl2pPr marL="456846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696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550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398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245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098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7941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4795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Text from </a:t>
              </a:r>
              <a:r>
                <a:rPr lang="en-US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Eleanor and Park </a:t>
              </a:r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by Rainbow Rowell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512609" y="2872625"/>
              <a:ext cx="2040257" cy="50609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182880" tIns="91440" rIns="182880" bIns="91440" rtlCol="0" anchor="ctr">
              <a:spAutoFit/>
            </a:bodyPr>
            <a:lstStyle/>
            <a:p>
              <a:pPr algn="ctr"/>
              <a:endParaRPr lang="en-US" sz="1600" b="1" dirty="0" smtClean="0">
                <a:latin typeface="+mj-lt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512609" y="3884813"/>
              <a:ext cx="2040257" cy="50609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182880" tIns="91440" rIns="182880" bIns="91440" rtlCol="0" anchor="ctr">
              <a:spAutoFit/>
            </a:bodyPr>
            <a:lstStyle/>
            <a:p>
              <a:pPr algn="ctr"/>
              <a:endParaRPr lang="en-US" sz="1600" b="1" dirty="0" smtClean="0">
                <a:latin typeface="+mj-lt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772019" y="3213381"/>
              <a:ext cx="2040257" cy="27186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>
                <a:lnSpc>
                  <a:spcPct val="50000"/>
                </a:lnSpc>
              </a:pPr>
              <a:r>
                <a:rPr lang="en-US" sz="2000" dirty="0" smtClean="0">
                  <a:solidFill>
                    <a:srgbClr val="323232"/>
                  </a:solidFill>
                  <a:latin typeface="Avenir Next Medium"/>
                  <a:cs typeface="Avenir Next Medium"/>
                </a:rPr>
                <a:t>native</a:t>
              </a:r>
              <a:endParaRPr lang="en-US" sz="2000" dirty="0">
                <a:solidFill>
                  <a:srgbClr val="323232"/>
                </a:solidFill>
                <a:latin typeface="Avenir Next Medium"/>
                <a:cs typeface="Avenir Next Medium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772019" y="3918360"/>
              <a:ext cx="2040257" cy="27186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>
                <a:lnSpc>
                  <a:spcPct val="50000"/>
                </a:lnSpc>
              </a:pPr>
              <a:r>
                <a:rPr lang="en-US" sz="2000" dirty="0" smtClean="0">
                  <a:solidFill>
                    <a:srgbClr val="323232"/>
                  </a:solidFill>
                  <a:latin typeface="Avenir Next Medium"/>
                  <a:cs typeface="Avenir Next Medium"/>
                </a:rPr>
                <a:t>frizzy</a:t>
              </a:r>
              <a:endParaRPr lang="en-US" sz="2000" dirty="0">
                <a:solidFill>
                  <a:srgbClr val="323232"/>
                </a:solidFill>
                <a:latin typeface="Avenir Next Medium"/>
                <a:cs typeface="Avenir Next Medium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772019" y="4606912"/>
              <a:ext cx="2040257" cy="27186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>
                <a:lnSpc>
                  <a:spcPct val="50000"/>
                </a:lnSpc>
              </a:pPr>
              <a:r>
                <a:rPr lang="en-US" sz="2000" dirty="0" smtClean="0">
                  <a:solidFill>
                    <a:srgbClr val="323232"/>
                  </a:solidFill>
                  <a:latin typeface="Avenir Next Medium"/>
                  <a:cs typeface="Avenir Next Medium"/>
                </a:rPr>
                <a:t>unhurt</a:t>
              </a:r>
              <a:endParaRPr lang="en-US" sz="2000" dirty="0">
                <a:solidFill>
                  <a:srgbClr val="323232"/>
                </a:solidFill>
                <a:latin typeface="Avenir Next Medium"/>
                <a:cs typeface="Avenir Next Medium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772019" y="5304747"/>
              <a:ext cx="2040257" cy="27186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>
                <a:lnSpc>
                  <a:spcPct val="50000"/>
                </a:lnSpc>
              </a:pPr>
              <a:r>
                <a:rPr lang="en-US" sz="2000" dirty="0" smtClean="0">
                  <a:solidFill>
                    <a:srgbClr val="323232"/>
                  </a:solidFill>
                  <a:latin typeface="Avenir Next Medium"/>
                  <a:cs typeface="Avenir Next Medium"/>
                </a:rPr>
                <a:t>sloppy</a:t>
              </a:r>
              <a:endParaRPr lang="en-US" sz="2000" dirty="0">
                <a:solidFill>
                  <a:srgbClr val="323232"/>
                </a:solidFill>
                <a:latin typeface="Avenir Next Medium"/>
                <a:cs typeface="Avenir Next Medium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 flipH="1">
              <a:off x="6549356" y="3667191"/>
              <a:ext cx="2594644" cy="0"/>
            </a:xfrm>
            <a:prstGeom prst="line">
              <a:avLst/>
            </a:prstGeom>
            <a:ln w="19050" cmpd="sng">
              <a:solidFill>
                <a:srgbClr val="999999">
                  <a:alpha val="3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6549356" y="4365335"/>
              <a:ext cx="2594644" cy="0"/>
            </a:xfrm>
            <a:prstGeom prst="line">
              <a:avLst/>
            </a:prstGeom>
            <a:ln w="19050" cmpd="sng">
              <a:solidFill>
                <a:srgbClr val="999999">
                  <a:alpha val="3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6549356" y="5062911"/>
              <a:ext cx="2594644" cy="0"/>
            </a:xfrm>
            <a:prstGeom prst="line">
              <a:avLst/>
            </a:prstGeom>
            <a:ln w="19050" cmpd="sng">
              <a:solidFill>
                <a:srgbClr val="999999">
                  <a:alpha val="3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6549356" y="2475967"/>
              <a:ext cx="1" cy="3870081"/>
            </a:xfrm>
            <a:prstGeom prst="line">
              <a:avLst/>
            </a:prstGeom>
            <a:ln w="28575" cmpd="sng">
              <a:solidFill>
                <a:srgbClr val="C2C2C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6562541" y="5763277"/>
              <a:ext cx="2594644" cy="0"/>
            </a:xfrm>
            <a:prstGeom prst="line">
              <a:avLst/>
            </a:prstGeom>
            <a:ln w="19050" cmpd="sng">
              <a:solidFill>
                <a:srgbClr val="999999">
                  <a:alpha val="3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ooter Placeholder 4"/>
            <p:cNvSpPr txBox="1">
              <a:spLocks/>
            </p:cNvSpPr>
            <p:nvPr/>
          </p:nvSpPr>
          <p:spPr>
            <a:xfrm>
              <a:off x="6782982" y="2507500"/>
              <a:ext cx="329692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456846" rtl="0" eaLnBrk="1" latinLnBrk="0" hangingPunct="1">
                <a:defRPr sz="900" b="0" i="0" kern="1200">
                  <a:solidFill>
                    <a:schemeClr val="tx1">
                      <a:tint val="75000"/>
                    </a:schemeClr>
                  </a:solidFill>
                  <a:latin typeface="Avenir Next Regular"/>
                  <a:ea typeface="+mn-ea"/>
                  <a:cs typeface="Avenir Next Regular"/>
                </a:defRPr>
              </a:lvl1pPr>
              <a:lvl2pPr marL="456846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696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550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398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245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098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7941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4795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Select a word by tapping –</a:t>
              </a:r>
            </a:p>
          </p:txBody>
        </p:sp>
        <p:cxnSp>
          <p:nvCxnSpPr>
            <p:cNvPr id="75" name="Straight Connector 74"/>
            <p:cNvCxnSpPr/>
            <p:nvPr/>
          </p:nvCxnSpPr>
          <p:spPr>
            <a:xfrm flipH="1">
              <a:off x="6562541" y="2962007"/>
              <a:ext cx="2594644" cy="0"/>
            </a:xfrm>
            <a:prstGeom prst="line">
              <a:avLst/>
            </a:prstGeom>
            <a:ln w="19050" cmpd="sng">
              <a:solidFill>
                <a:srgbClr val="999999">
                  <a:alpha val="3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548864" y="6056420"/>
              <a:ext cx="6046273" cy="690809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182880" rIns="182880" bIns="228600" rtlCol="0" anchor="ctr">
              <a:no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venir Next Bold"/>
                  <a:cs typeface="Avenir Next Bold"/>
                </a:rPr>
                <a:t>Once you’ve seen the answer choices, what other strategies could you use?</a:t>
              </a:r>
              <a:endParaRPr lang="en-US" sz="2000" b="1" dirty="0">
                <a:solidFill>
                  <a:schemeClr val="bg1"/>
                </a:solidFill>
                <a:latin typeface="Avenir Next Bold"/>
                <a:cs typeface="Avenir Nex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6600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7218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333333"/>
                </a:solidFill>
                <a:latin typeface="+mj-lt"/>
              </a:rPr>
              <a:t>Cloze Strategies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5030" y="1684074"/>
            <a:ext cx="9444872" cy="4913714"/>
            <a:chOff x="635030" y="1684074"/>
            <a:chExt cx="9444872" cy="4913714"/>
          </a:xfrm>
        </p:grpSpPr>
        <p:sp>
          <p:nvSpPr>
            <p:cNvPr id="65" name="Rectangle 64"/>
            <p:cNvSpPr/>
            <p:nvPr/>
          </p:nvSpPr>
          <p:spPr>
            <a:xfrm>
              <a:off x="6566242" y="2973935"/>
              <a:ext cx="2577758" cy="680365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91440" rIns="182880" bIns="91440" rtlCol="0" anchor="ctr">
              <a:spAutoFit/>
            </a:bodyPr>
            <a:lstStyle/>
            <a:p>
              <a:pPr algn="ctr"/>
              <a:endParaRPr lang="en-US" sz="1600" b="1" dirty="0" smtClean="0"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35030" y="2209407"/>
              <a:ext cx="4805333" cy="4388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l">
                <a:lnSpc>
                  <a:spcPct val="140000"/>
                </a:lnSpc>
                <a:spcBef>
                  <a:spcPts val="600"/>
                </a:spcBef>
                <a:buNone/>
              </a:pPr>
              <a:r>
                <a:rPr lang="en-US" sz="2500" dirty="0">
                  <a:solidFill>
                    <a:srgbClr val="323232"/>
                  </a:solidFill>
                  <a:latin typeface="Cochin"/>
                  <a:cs typeface="Cochin"/>
                </a:rPr>
                <a:t>“Hey, Mouse,” she said. They’d called him that since he was a baby; she couldn’t exactly remember why. He reminded her of a big</a:t>
              </a:r>
              <a:r>
                <a:rPr lang="en-US" sz="2500" dirty="0" smtClean="0">
                  <a:solidFill>
                    <a:srgbClr val="323232"/>
                  </a:solidFill>
                  <a:latin typeface="Cochin"/>
                  <a:cs typeface="Cochin"/>
                </a:rPr>
                <a:t>,                  puppy </a:t>
              </a:r>
              <a:r>
                <a:rPr lang="en-US" sz="2500" dirty="0">
                  <a:solidFill>
                    <a:srgbClr val="323232"/>
                  </a:solidFill>
                  <a:latin typeface="Cochin"/>
                  <a:cs typeface="Cochin"/>
                </a:rPr>
                <a:t>– always excited, always trying to jump on your lap.</a:t>
              </a:r>
            </a:p>
            <a:p>
              <a:pPr marL="0" indent="0" algn="l">
                <a:lnSpc>
                  <a:spcPct val="120000"/>
                </a:lnSpc>
                <a:spcBef>
                  <a:spcPts val="600"/>
                </a:spcBef>
                <a:buNone/>
              </a:pPr>
              <a:endParaRPr lang="en-US" sz="2500" dirty="0">
                <a:solidFill>
                  <a:srgbClr val="323232"/>
                </a:solidFill>
                <a:latin typeface="Cochin"/>
                <a:cs typeface="Cochin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887453" y="4516136"/>
              <a:ext cx="1199503" cy="476311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rgbClr val="89C60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182880" tIns="91440" rIns="182880" bIns="91440" rtlCol="0" anchor="ctr">
              <a:spAutoFit/>
            </a:bodyPr>
            <a:lstStyle/>
            <a:p>
              <a:pPr algn="ctr"/>
              <a:endParaRPr lang="en-US" sz="1600" b="1" dirty="0" smtClean="0">
                <a:latin typeface="+mj-lt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2289422" y="1684074"/>
              <a:ext cx="4565156" cy="0"/>
            </a:xfrm>
            <a:prstGeom prst="line">
              <a:avLst/>
            </a:prstGeom>
            <a:ln w="50800">
              <a:solidFill>
                <a:srgbClr val="999999">
                  <a:alpha val="3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 descr="x-icon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8169" y="3172546"/>
              <a:ext cx="243320" cy="243320"/>
            </a:xfrm>
            <a:prstGeom prst="rect">
              <a:avLst/>
            </a:prstGeom>
          </p:spPr>
        </p:pic>
        <p:sp>
          <p:nvSpPr>
            <p:cNvPr id="49" name="Footer Placeholder 4"/>
            <p:cNvSpPr txBox="1">
              <a:spLocks/>
            </p:cNvSpPr>
            <p:nvPr/>
          </p:nvSpPr>
          <p:spPr>
            <a:xfrm>
              <a:off x="640962" y="6110848"/>
              <a:ext cx="329692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456846" rtl="0" eaLnBrk="1" latinLnBrk="0" hangingPunct="1">
                <a:defRPr sz="900" b="0" i="0" kern="1200">
                  <a:solidFill>
                    <a:schemeClr val="tx1">
                      <a:tint val="75000"/>
                    </a:schemeClr>
                  </a:solidFill>
                  <a:latin typeface="Avenir Next Regular"/>
                  <a:ea typeface="+mn-ea"/>
                  <a:cs typeface="Avenir Next Regular"/>
                </a:defRPr>
              </a:lvl1pPr>
              <a:lvl2pPr marL="456846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696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550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398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245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098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7941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4795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Text from </a:t>
              </a:r>
              <a:r>
                <a:rPr lang="en-US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Eleanor and Park </a:t>
              </a:r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by Rainbow Rowell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512609" y="2872625"/>
              <a:ext cx="2040257" cy="50609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182880" tIns="91440" rIns="182880" bIns="91440" rtlCol="0" anchor="ctr">
              <a:spAutoFit/>
            </a:bodyPr>
            <a:lstStyle/>
            <a:p>
              <a:pPr algn="ctr"/>
              <a:endParaRPr lang="en-US" sz="1600" b="1" dirty="0" smtClean="0">
                <a:latin typeface="+mj-lt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512609" y="3884813"/>
              <a:ext cx="2040257" cy="50609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182880" tIns="91440" rIns="182880" bIns="91440" rtlCol="0" anchor="ctr">
              <a:spAutoFit/>
            </a:bodyPr>
            <a:lstStyle/>
            <a:p>
              <a:pPr algn="ctr"/>
              <a:endParaRPr lang="en-US" sz="1600" b="1" dirty="0" smtClean="0">
                <a:latin typeface="+mj-lt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6549357" y="5072047"/>
              <a:ext cx="2594644" cy="680365"/>
            </a:xfrm>
            <a:prstGeom prst="rect">
              <a:avLst/>
            </a:prstGeom>
            <a:solidFill>
              <a:srgbClr val="57C60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91440" rIns="182880" bIns="91440" rtlCol="0" anchor="ctr">
              <a:spAutoFit/>
            </a:bodyPr>
            <a:lstStyle/>
            <a:p>
              <a:pPr algn="ctr"/>
              <a:endParaRPr lang="en-US" sz="1600" b="1" dirty="0" smtClean="0">
                <a:latin typeface="+mj-lt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772019" y="3213381"/>
              <a:ext cx="2040257" cy="27186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>
                <a:lnSpc>
                  <a:spcPct val="50000"/>
                </a:lnSpc>
              </a:pPr>
              <a:r>
                <a:rPr lang="en-US" sz="2000" dirty="0" smtClean="0">
                  <a:solidFill>
                    <a:schemeClr val="bg1"/>
                  </a:solidFill>
                  <a:latin typeface="Avenir Next Medium"/>
                  <a:cs typeface="Avenir Next Medium"/>
                </a:rPr>
                <a:t>native</a:t>
              </a:r>
              <a:endParaRPr lang="en-US" sz="2000" dirty="0">
                <a:solidFill>
                  <a:schemeClr val="bg1"/>
                </a:solidFill>
                <a:latin typeface="Avenir Next Medium"/>
                <a:cs typeface="Avenir Next Medium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772019" y="3918360"/>
              <a:ext cx="2040257" cy="27186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>
                <a:lnSpc>
                  <a:spcPct val="50000"/>
                </a:lnSpc>
              </a:pPr>
              <a:r>
                <a:rPr lang="en-US" sz="2000" dirty="0" smtClean="0">
                  <a:solidFill>
                    <a:srgbClr val="323232"/>
                  </a:solidFill>
                  <a:latin typeface="Avenir Next Medium"/>
                  <a:cs typeface="Avenir Next Medium"/>
                </a:rPr>
                <a:t>frizzy</a:t>
              </a:r>
              <a:endParaRPr lang="en-US" sz="2000" dirty="0">
                <a:solidFill>
                  <a:srgbClr val="323232"/>
                </a:solidFill>
                <a:latin typeface="Avenir Next Medium"/>
                <a:cs typeface="Avenir Next Medium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772019" y="4606912"/>
              <a:ext cx="2040257" cy="27186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>
                <a:lnSpc>
                  <a:spcPct val="50000"/>
                </a:lnSpc>
              </a:pPr>
              <a:r>
                <a:rPr lang="en-US" sz="2000" dirty="0" smtClean="0">
                  <a:solidFill>
                    <a:srgbClr val="323232"/>
                  </a:solidFill>
                  <a:latin typeface="Avenir Next Medium"/>
                  <a:cs typeface="Avenir Next Medium"/>
                </a:rPr>
                <a:t>unhurt</a:t>
              </a:r>
              <a:endParaRPr lang="en-US" sz="2000" dirty="0">
                <a:solidFill>
                  <a:srgbClr val="323232"/>
                </a:solidFill>
                <a:latin typeface="Avenir Next Medium"/>
                <a:cs typeface="Avenir Next Medium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772019" y="5304747"/>
              <a:ext cx="2040257" cy="27186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>
                <a:lnSpc>
                  <a:spcPct val="50000"/>
                </a:lnSpc>
              </a:pPr>
              <a:r>
                <a:rPr lang="en-US" sz="2000" dirty="0" smtClean="0">
                  <a:solidFill>
                    <a:srgbClr val="FFFFFF"/>
                  </a:solidFill>
                  <a:latin typeface="Avenir Next Medium"/>
                  <a:cs typeface="Avenir Next Medium"/>
                </a:rPr>
                <a:t>sloppy</a:t>
              </a:r>
              <a:endParaRPr lang="en-US" sz="2000" dirty="0">
                <a:solidFill>
                  <a:srgbClr val="FFFFFF"/>
                </a:solidFill>
                <a:latin typeface="Avenir Next Medium"/>
                <a:cs typeface="Avenir Next Medium"/>
              </a:endParaRPr>
            </a:p>
          </p:txBody>
        </p:sp>
        <p:cxnSp>
          <p:nvCxnSpPr>
            <p:cNvPr id="82" name="Straight Connector 81"/>
            <p:cNvCxnSpPr/>
            <p:nvPr/>
          </p:nvCxnSpPr>
          <p:spPr>
            <a:xfrm flipH="1">
              <a:off x="6549356" y="3667191"/>
              <a:ext cx="2594644" cy="0"/>
            </a:xfrm>
            <a:prstGeom prst="line">
              <a:avLst/>
            </a:prstGeom>
            <a:ln w="19050" cmpd="sng">
              <a:solidFill>
                <a:srgbClr val="999999">
                  <a:alpha val="3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6549356" y="4365335"/>
              <a:ext cx="2594644" cy="0"/>
            </a:xfrm>
            <a:prstGeom prst="line">
              <a:avLst/>
            </a:prstGeom>
            <a:ln w="19050" cmpd="sng">
              <a:solidFill>
                <a:srgbClr val="999999">
                  <a:alpha val="3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6549356" y="5062911"/>
              <a:ext cx="2594644" cy="0"/>
            </a:xfrm>
            <a:prstGeom prst="line">
              <a:avLst/>
            </a:prstGeom>
            <a:ln w="19050" cmpd="sng">
              <a:solidFill>
                <a:srgbClr val="999999">
                  <a:alpha val="3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6549356" y="2475967"/>
              <a:ext cx="1" cy="3870081"/>
            </a:xfrm>
            <a:prstGeom prst="line">
              <a:avLst/>
            </a:prstGeom>
            <a:ln w="28575" cmpd="sng">
              <a:solidFill>
                <a:srgbClr val="C2C2C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6" name="Picture 85" descr="check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738" y="5290199"/>
              <a:ext cx="289398" cy="222615"/>
            </a:xfrm>
            <a:prstGeom prst="rect">
              <a:avLst/>
            </a:prstGeom>
          </p:spPr>
        </p:pic>
        <p:sp>
          <p:nvSpPr>
            <p:cNvPr id="87" name="Footer Placeholder 4"/>
            <p:cNvSpPr txBox="1">
              <a:spLocks/>
            </p:cNvSpPr>
            <p:nvPr/>
          </p:nvSpPr>
          <p:spPr>
            <a:xfrm>
              <a:off x="6782982" y="2507500"/>
              <a:ext cx="329692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456846" rtl="0" eaLnBrk="1" latinLnBrk="0" hangingPunct="1">
                <a:defRPr sz="900" b="0" i="0" kern="1200">
                  <a:solidFill>
                    <a:schemeClr val="tx1">
                      <a:tint val="75000"/>
                    </a:schemeClr>
                  </a:solidFill>
                  <a:latin typeface="Avenir Next Regular"/>
                  <a:ea typeface="+mn-ea"/>
                  <a:cs typeface="Avenir Next Regular"/>
                </a:defRPr>
              </a:lvl1pPr>
              <a:lvl2pPr marL="456846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696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550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398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245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098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7941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4795" algn="l" defTabSz="45684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Select a word by tapping –</a:t>
              </a:r>
            </a:p>
          </p:txBody>
        </p:sp>
        <p:cxnSp>
          <p:nvCxnSpPr>
            <p:cNvPr id="88" name="Straight Connector 87"/>
            <p:cNvCxnSpPr/>
            <p:nvPr/>
          </p:nvCxnSpPr>
          <p:spPr>
            <a:xfrm flipH="1">
              <a:off x="6562541" y="2962007"/>
              <a:ext cx="2594644" cy="0"/>
            </a:xfrm>
            <a:prstGeom prst="line">
              <a:avLst/>
            </a:prstGeom>
            <a:ln w="19050" cmpd="sng">
              <a:solidFill>
                <a:srgbClr val="999999">
                  <a:alpha val="3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>
              <a:off x="6562541" y="5763277"/>
              <a:ext cx="2594644" cy="0"/>
            </a:xfrm>
            <a:prstGeom prst="line">
              <a:avLst/>
            </a:prstGeom>
            <a:ln w="19050" cmpd="sng">
              <a:solidFill>
                <a:srgbClr val="999999">
                  <a:alpha val="3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0748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3200" dirty="0" smtClean="0"/>
              <a:t>Before </a:t>
            </a:r>
            <a:r>
              <a:rPr lang="en-US" sz="3200" dirty="0"/>
              <a:t>you tap on the </a:t>
            </a:r>
            <a:r>
              <a:rPr lang="en-US" sz="3200" dirty="0" smtClean="0"/>
              <a:t>green box</a:t>
            </a:r>
            <a:r>
              <a:rPr lang="en-US" sz="3200" dirty="0"/>
              <a:t>, see if you can determine what word could fit in that blank. Then look for a similar word amongst the answer choices!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Cloze Strategy: Predict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019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3200" dirty="0" smtClean="0"/>
              <a:t>Read </a:t>
            </a:r>
            <a:r>
              <a:rPr lang="en-US" sz="3200" dirty="0"/>
              <a:t>the sentence over, substituting each answer choice for the </a:t>
            </a:r>
            <a:r>
              <a:rPr lang="en-US" sz="3200" dirty="0" smtClean="0"/>
              <a:t>missing word, </a:t>
            </a:r>
            <a:r>
              <a:rPr lang="en-US" sz="3200" dirty="0"/>
              <a:t>to see which sounds the best!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Cloze Strategy: </a:t>
            </a:r>
            <a:r>
              <a:rPr lang="en-US" dirty="0" smtClean="0"/>
              <a:t>Substitute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475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3200" dirty="0" smtClean="0"/>
              <a:t>Reread </a:t>
            </a:r>
            <a:r>
              <a:rPr lang="en-US" sz="3200" dirty="0"/>
              <a:t>at least 2-3 sentences that come before the sentence containing the </a:t>
            </a:r>
            <a:r>
              <a:rPr lang="en-US" sz="3200" dirty="0" smtClean="0"/>
              <a:t>green box! </a:t>
            </a:r>
            <a:r>
              <a:rPr lang="en-US" sz="3200" dirty="0"/>
              <a:t>You might find helpful context clues!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Cloze Strategy: </a:t>
            </a:r>
            <a:r>
              <a:rPr lang="en-US" dirty="0" smtClean="0"/>
              <a:t>Reread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02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3200" dirty="0" smtClean="0"/>
              <a:t>Read </a:t>
            </a:r>
            <a:r>
              <a:rPr lang="en-US" sz="3200" dirty="0"/>
              <a:t>at least 2-3 sentences after the sentence containing the </a:t>
            </a:r>
            <a:r>
              <a:rPr lang="en-US" sz="3200" dirty="0" smtClean="0"/>
              <a:t>green box. </a:t>
            </a:r>
            <a:r>
              <a:rPr lang="en-US" sz="3200" dirty="0"/>
              <a:t>You might find helpful context clues!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Cloze Strategy: </a:t>
            </a:r>
            <a:r>
              <a:rPr lang="en-US" dirty="0" smtClean="0"/>
              <a:t>Read 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333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3200" dirty="0" smtClean="0"/>
              <a:t>Identify </a:t>
            </a:r>
            <a:r>
              <a:rPr lang="en-US" sz="3200" dirty="0"/>
              <a:t>which words you know don’t fit into the blank, then </a:t>
            </a:r>
            <a:r>
              <a:rPr lang="en-US" sz="3200" dirty="0" smtClean="0"/>
              <a:t>make </a:t>
            </a:r>
            <a:r>
              <a:rPr lang="en-US" sz="3200" dirty="0"/>
              <a:t>an educated guess from the remaining choices.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Cloze Strategy: </a:t>
            </a:r>
            <a:r>
              <a:rPr lang="en-US" dirty="0" smtClean="0"/>
              <a:t>Eliminate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701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SummerSail is a summer reading program where you get to choose what books you read.</a:t>
            </a:r>
          </a:p>
          <a:p>
            <a:r>
              <a:rPr lang="en-US" dirty="0"/>
              <a:t>SummerSail is about reading for FUN all summer long</a:t>
            </a:r>
            <a:r>
              <a:rPr lang="en-US" dirty="0" smtClean="0"/>
              <a:t>!</a:t>
            </a:r>
          </a:p>
          <a:p>
            <a:r>
              <a:rPr lang="en-US" dirty="0"/>
              <a:t>Y</a:t>
            </a:r>
            <a:r>
              <a:rPr lang="en-US" dirty="0" smtClean="0"/>
              <a:t>ou’ll record your thoughts and ask questions, and I will be able to respond back to you!</a:t>
            </a:r>
          </a:p>
          <a:p>
            <a:r>
              <a:rPr lang="en-US" dirty="0"/>
              <a:t>You’ll read on iPads or </a:t>
            </a:r>
            <a:r>
              <a:rPr lang="en-US" dirty="0" err="1" smtClean="0"/>
              <a:t>Chromebooks</a:t>
            </a:r>
            <a:r>
              <a:rPr lang="en-US" dirty="0" smtClean="0"/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SummerSail?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306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3200" dirty="0" smtClean="0"/>
              <a:t>Think </a:t>
            </a:r>
            <a:r>
              <a:rPr lang="en-US" sz="3200" dirty="0"/>
              <a:t>about what is happening in the book at that moment.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Cloze Strategy: </a:t>
            </a:r>
            <a:r>
              <a:rPr lang="en-US" dirty="0" smtClean="0"/>
              <a:t>Context Clues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22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b="1" dirty="0">
                <a:solidFill>
                  <a:srgbClr val="262626"/>
                </a:solidFill>
                <a:latin typeface="Avenir Next Regular"/>
                <a:cs typeface="Avenir Next Regular"/>
              </a:rPr>
              <a:t>Predict: </a:t>
            </a:r>
            <a:r>
              <a:rPr lang="en-US" sz="1800" dirty="0"/>
              <a:t>Before you tap on the </a:t>
            </a:r>
            <a:r>
              <a:rPr lang="en-US" sz="1800" dirty="0" smtClean="0"/>
              <a:t>green box</a:t>
            </a:r>
            <a:r>
              <a:rPr lang="en-US" sz="1800" dirty="0"/>
              <a:t>, see if you can determine what word could fit in that blank. Then look for a similar word amongst the answer choices!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b="1" dirty="0">
                <a:solidFill>
                  <a:srgbClr val="262626"/>
                </a:solidFill>
                <a:latin typeface="Avenir Next Regular"/>
                <a:cs typeface="Avenir Next Regular"/>
              </a:rPr>
              <a:t>Substitute: </a:t>
            </a:r>
            <a:r>
              <a:rPr lang="en-US" sz="1800" dirty="0"/>
              <a:t>Read the sentence over, substituting each answer choice for the </a:t>
            </a:r>
            <a:r>
              <a:rPr lang="en-US" sz="1800" dirty="0" smtClean="0"/>
              <a:t>box, </a:t>
            </a:r>
            <a:r>
              <a:rPr lang="en-US" sz="1800" dirty="0"/>
              <a:t>to see which sounds the best!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b="1" dirty="0">
                <a:solidFill>
                  <a:srgbClr val="262626"/>
                </a:solidFill>
                <a:latin typeface="Avenir Next Regular"/>
                <a:cs typeface="Avenir Next Regular"/>
              </a:rPr>
              <a:t>Reread: </a:t>
            </a:r>
            <a:r>
              <a:rPr lang="en-US" sz="1800" dirty="0"/>
              <a:t>Reread at least 2-3 sentences that come before the sentence containing the </a:t>
            </a:r>
            <a:r>
              <a:rPr lang="en-US" sz="1800" dirty="0" smtClean="0"/>
              <a:t>green box! </a:t>
            </a:r>
            <a:r>
              <a:rPr lang="en-US" sz="1800" dirty="0"/>
              <a:t>You might find helpful context clues!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b="1" dirty="0">
                <a:solidFill>
                  <a:srgbClr val="262626"/>
                </a:solidFill>
                <a:latin typeface="Avenir Next Regular"/>
                <a:cs typeface="Avenir Next Regular"/>
              </a:rPr>
              <a:t>Read On: </a:t>
            </a:r>
            <a:r>
              <a:rPr lang="en-US" sz="1800" dirty="0"/>
              <a:t>Read at least 2-3 sentences after the sentence containing the </a:t>
            </a:r>
            <a:r>
              <a:rPr lang="en-US" sz="1800" dirty="0" smtClean="0"/>
              <a:t>green box. </a:t>
            </a:r>
            <a:r>
              <a:rPr lang="en-US" sz="1800" dirty="0"/>
              <a:t>You might find helpful context clues!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b="1" dirty="0">
                <a:solidFill>
                  <a:srgbClr val="262626"/>
                </a:solidFill>
                <a:latin typeface="Avenir Next Regular"/>
                <a:cs typeface="Avenir Next Regular"/>
              </a:rPr>
              <a:t>Use Process of Elimination: </a:t>
            </a:r>
            <a:r>
              <a:rPr lang="en-US" sz="1800" dirty="0"/>
              <a:t>Identify which words you know don’t fit into the </a:t>
            </a:r>
            <a:r>
              <a:rPr lang="en-US" sz="1800" dirty="0" smtClean="0"/>
              <a:t>box, </a:t>
            </a:r>
            <a:r>
              <a:rPr lang="en-US" sz="1800" dirty="0"/>
              <a:t>then </a:t>
            </a:r>
            <a:r>
              <a:rPr lang="en-US" sz="1800" dirty="0" smtClean="0"/>
              <a:t>make </a:t>
            </a:r>
            <a:r>
              <a:rPr lang="en-US" sz="1800" dirty="0"/>
              <a:t>an educated guess from the remaining choices.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b="1" dirty="0">
                <a:solidFill>
                  <a:srgbClr val="262626"/>
                </a:solidFill>
                <a:latin typeface="Avenir Next Regular"/>
                <a:cs typeface="Avenir Next Regular"/>
              </a:rPr>
              <a:t>Look for Context Clues: </a:t>
            </a:r>
            <a:r>
              <a:rPr lang="en-US" sz="1800" dirty="0"/>
              <a:t>Think about what is happening in the book at that moment.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Cloze Strategies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150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249122" y="881063"/>
            <a:ext cx="6645757" cy="3177014"/>
          </a:xfrm>
        </p:spPr>
        <p:txBody>
          <a:bodyPr wrap="square">
            <a:normAutofit fontScale="90000"/>
          </a:bodyPr>
          <a:lstStyle/>
          <a:p>
            <a:r>
              <a:rPr lang="en-US" dirty="0" smtClean="0"/>
              <a:t>In your own words, what should you do when you are reading a book and you see a small green box?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59355" y="3973896"/>
            <a:ext cx="242529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rgbClr val="89C606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9639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" y="264569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+mj-lt"/>
              </a:rPr>
              <a:t>How to Make a Thought</a:t>
            </a:r>
            <a:endParaRPr lang="en-US" sz="48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2289422" y="3749262"/>
            <a:ext cx="4565156" cy="0"/>
          </a:xfrm>
          <a:prstGeom prst="line">
            <a:avLst/>
          </a:prstGeom>
          <a:ln w="50800">
            <a:solidFill>
              <a:srgbClr val="89C60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36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249122" y="1759935"/>
            <a:ext cx="6645757" cy="2654412"/>
          </a:xfrm>
        </p:spPr>
        <p:txBody>
          <a:bodyPr wrap="square">
            <a:normAutofit/>
          </a:bodyPr>
          <a:lstStyle/>
          <a:p>
            <a:r>
              <a:rPr lang="en-US" dirty="0" smtClean="0"/>
              <a:t>Why might you want to write something in your book?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10774" y="4899742"/>
            <a:ext cx="190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venir Next Medium"/>
                <a:cs typeface="Avenir Next Medium"/>
              </a:rPr>
              <a:t>Communicate with a teacher</a:t>
            </a:r>
            <a:endParaRPr lang="en-US" sz="2000" dirty="0">
              <a:latin typeface="Avenir Next Medium"/>
              <a:cs typeface="Avenir Next Medium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43097" y="4899742"/>
            <a:ext cx="190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venir Next Medium"/>
                <a:cs typeface="Avenir Next Medium"/>
              </a:rPr>
              <a:t>Write down a question</a:t>
            </a:r>
            <a:endParaRPr lang="en-US" sz="2000" dirty="0">
              <a:latin typeface="Avenir Next Medium"/>
              <a:cs typeface="Avenir Next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2322" y="4899742"/>
            <a:ext cx="190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venir Next Medium"/>
                <a:cs typeface="Avenir Next Medium"/>
              </a:rPr>
              <a:t>Respond to a prompt</a:t>
            </a:r>
            <a:endParaRPr lang="en-US" sz="2000" dirty="0">
              <a:latin typeface="Avenir Next Medium"/>
              <a:cs typeface="Avenir Next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1548" y="4899742"/>
            <a:ext cx="1900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venir Next Medium"/>
                <a:cs typeface="Avenir Next Medium"/>
              </a:rPr>
              <a:t>Make your thinking visible</a:t>
            </a:r>
            <a:endParaRPr lang="en-US" sz="2000" dirty="0">
              <a:latin typeface="Avenir Next Medium"/>
              <a:cs typeface="Avenir Next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899742"/>
            <a:ext cx="190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venir Next Medium"/>
                <a:cs typeface="Avenir Next Medium"/>
              </a:rPr>
              <a:t>Practice a strategy</a:t>
            </a:r>
            <a:endParaRPr lang="en-US" sz="2000" dirty="0">
              <a:latin typeface="Avenir Next Medium"/>
              <a:cs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83376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2" cy="6848016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a Thought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247775"/>
            <a:ext cx="3550785" cy="5102225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89C606"/>
                </a:solidFill>
                <a:latin typeface="+mj-lt"/>
              </a:rPr>
              <a:t>1. Tap </a:t>
            </a:r>
            <a:r>
              <a:rPr lang="en-US" b="1" dirty="0">
                <a:solidFill>
                  <a:srgbClr val="89C606"/>
                </a:solidFill>
                <a:latin typeface="+mj-lt"/>
              </a:rPr>
              <a:t>and hold on a word until you see a circle.</a:t>
            </a:r>
          </a:p>
          <a:p>
            <a:pPr marL="0" indent="0">
              <a:buNone/>
            </a:pPr>
            <a:r>
              <a:rPr lang="en-US" dirty="0" smtClean="0"/>
              <a:t>2. Use </a:t>
            </a:r>
            <a:r>
              <a:rPr lang="en-US" dirty="0"/>
              <a:t>the blue lines to expand your highlight.</a:t>
            </a:r>
          </a:p>
          <a:p>
            <a:pPr marL="0" indent="0">
              <a:buNone/>
            </a:pPr>
            <a:r>
              <a:rPr lang="en-US" dirty="0" smtClean="0"/>
              <a:t>3. Tap </a:t>
            </a:r>
            <a:r>
              <a:rPr lang="en-US" dirty="0"/>
              <a:t>Add Thought.</a:t>
            </a:r>
          </a:p>
          <a:p>
            <a:pPr marL="0" indent="0">
              <a:buNone/>
            </a:pPr>
            <a:r>
              <a:rPr lang="en-US" dirty="0" smtClean="0"/>
              <a:t>4. Type </a:t>
            </a:r>
            <a:r>
              <a:rPr lang="en-US" dirty="0"/>
              <a:t>your </a:t>
            </a:r>
            <a:r>
              <a:rPr lang="en-US" dirty="0" smtClean="0"/>
              <a:t>thought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smtClean="0"/>
              <a:t>5. Tap </a:t>
            </a:r>
            <a:r>
              <a:rPr lang="en-US" dirty="0"/>
              <a:t>Save Thought.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70539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2" cy="6848016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a Thought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247775"/>
            <a:ext cx="3550785" cy="510222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89C606"/>
                </a:solidFill>
                <a:latin typeface="+mj-lt"/>
              </a:rPr>
              <a:t>1. Tap and hold on a word until you see a circle.</a:t>
            </a:r>
          </a:p>
          <a:p>
            <a:pPr marL="0" indent="0">
              <a:buNone/>
            </a:pPr>
            <a:r>
              <a:rPr lang="en-US" dirty="0"/>
              <a:t>2. Use the blue lines to expand your highlight.</a:t>
            </a:r>
          </a:p>
          <a:p>
            <a:pPr marL="0" indent="0">
              <a:buNone/>
            </a:pPr>
            <a:r>
              <a:rPr lang="en-US" dirty="0"/>
              <a:t>3. Tap Add Thought.</a:t>
            </a:r>
          </a:p>
          <a:p>
            <a:pPr marL="0" indent="0">
              <a:buNone/>
            </a:pPr>
            <a:r>
              <a:rPr lang="en-US" dirty="0"/>
              <a:t>4. Type your </a:t>
            </a:r>
            <a:r>
              <a:rPr lang="en-US" dirty="0" smtClean="0"/>
              <a:t>thought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5. Tap Save Thought.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244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2" cy="6848016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a Thought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247775"/>
            <a:ext cx="3550785" cy="51022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 Tap and hold on a word until you see a circle.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89C606"/>
                </a:solidFill>
                <a:latin typeface="+mj-lt"/>
              </a:rPr>
              <a:t>2. Use the blue lines to expand your highlight.</a:t>
            </a:r>
          </a:p>
          <a:p>
            <a:pPr marL="0" indent="0">
              <a:buNone/>
            </a:pPr>
            <a:r>
              <a:rPr lang="en-US" dirty="0"/>
              <a:t>3. Tap Add Thought.</a:t>
            </a:r>
          </a:p>
          <a:p>
            <a:pPr marL="0" indent="0">
              <a:buNone/>
            </a:pPr>
            <a:r>
              <a:rPr lang="en-US" dirty="0"/>
              <a:t>4. Type your </a:t>
            </a:r>
            <a:r>
              <a:rPr lang="en-US" dirty="0" smtClean="0"/>
              <a:t>thought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5. Tap Save Thought.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04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2" cy="6848016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a Thought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247775"/>
            <a:ext cx="3550785" cy="51022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 Tap and hold on a word until you see a circle.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89C606"/>
                </a:solidFill>
                <a:latin typeface="+mj-lt"/>
              </a:rPr>
              <a:t>2. Use the blue lines to expand your highlight.</a:t>
            </a:r>
          </a:p>
          <a:p>
            <a:pPr marL="0" indent="0">
              <a:buNone/>
            </a:pPr>
            <a:r>
              <a:rPr lang="en-US" dirty="0"/>
              <a:t>3. Tap Add Thought.</a:t>
            </a:r>
          </a:p>
          <a:p>
            <a:pPr marL="0" indent="0">
              <a:buNone/>
            </a:pPr>
            <a:r>
              <a:rPr lang="en-US" dirty="0"/>
              <a:t>4. Type your </a:t>
            </a:r>
            <a:r>
              <a:rPr lang="en-US" dirty="0" smtClean="0"/>
              <a:t>thought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5. Tap Save Thought.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487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2" cy="6848016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a Thought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247775"/>
            <a:ext cx="3550785" cy="51022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 Tap and hold on a word until you see a circle.</a:t>
            </a:r>
          </a:p>
          <a:p>
            <a:pPr marL="0" indent="0">
              <a:buNone/>
            </a:pPr>
            <a:r>
              <a:rPr lang="en-US" dirty="0"/>
              <a:t>2. Use the blue lines to expand your highlight.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89C606"/>
                </a:solidFill>
                <a:latin typeface="+mj-lt"/>
              </a:rPr>
              <a:t>3. Tap Add Thought.</a:t>
            </a:r>
          </a:p>
          <a:p>
            <a:pPr marL="0" indent="0">
              <a:buNone/>
            </a:pPr>
            <a:r>
              <a:rPr lang="en-US" dirty="0"/>
              <a:t>4. Type your </a:t>
            </a:r>
            <a:r>
              <a:rPr lang="en-US" dirty="0" smtClean="0"/>
              <a:t>thought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5. Tap Save Thought.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93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We’ll meet four times over the summer, but other than that, you’ll read at home.</a:t>
            </a:r>
          </a:p>
          <a:p>
            <a:r>
              <a:rPr lang="en-US" dirty="0" smtClean="0"/>
              <a:t>You’ll use LightSail on your device.</a:t>
            </a:r>
          </a:p>
          <a:p>
            <a:r>
              <a:rPr lang="en-US" dirty="0" smtClean="0"/>
              <a:t>If you need a device to read on, our school will lend you one.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will you read?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37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2" cy="6848016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a Thought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247775"/>
            <a:ext cx="3550785" cy="51022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 Tap and hold on a word until you see a circle.</a:t>
            </a:r>
          </a:p>
          <a:p>
            <a:pPr marL="0" indent="0">
              <a:buNone/>
            </a:pPr>
            <a:r>
              <a:rPr lang="en-US" dirty="0"/>
              <a:t>2. Use the blue lines to expand your highlight.</a:t>
            </a:r>
          </a:p>
          <a:p>
            <a:pPr marL="0" indent="0">
              <a:buNone/>
            </a:pPr>
            <a:r>
              <a:rPr lang="en-US" dirty="0"/>
              <a:t>3. Tap Add Thought.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89C606"/>
                </a:solidFill>
                <a:latin typeface="+mj-lt"/>
              </a:rPr>
              <a:t>4. Type your thought.</a:t>
            </a:r>
          </a:p>
          <a:p>
            <a:pPr marL="0" indent="0">
              <a:buNone/>
            </a:pPr>
            <a:r>
              <a:rPr lang="en-US" dirty="0"/>
              <a:t>5. Tap Save Thought.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149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2" cy="6848016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a Thought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247775"/>
            <a:ext cx="3550785" cy="51022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 Tap and hold on a word until you see a circle.</a:t>
            </a:r>
          </a:p>
          <a:p>
            <a:pPr marL="0" indent="0">
              <a:buNone/>
            </a:pPr>
            <a:r>
              <a:rPr lang="en-US" dirty="0"/>
              <a:t>2. Use the blue lines to expand your highlight.</a:t>
            </a:r>
          </a:p>
          <a:p>
            <a:pPr marL="0" indent="0">
              <a:buNone/>
            </a:pPr>
            <a:r>
              <a:rPr lang="en-US" dirty="0"/>
              <a:t>3. Tap Add Thought.</a:t>
            </a:r>
          </a:p>
          <a:p>
            <a:pPr marL="0" indent="0">
              <a:buNone/>
            </a:pPr>
            <a:r>
              <a:rPr lang="en-US" b="1" dirty="0"/>
              <a:t>4. Type your thought.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89C606"/>
                </a:solidFill>
                <a:latin typeface="+mj-lt"/>
              </a:rPr>
              <a:t>5. Tap Save Thought.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72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2" cy="6848016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 Your Past Thought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89C606"/>
                </a:solidFill>
                <a:latin typeface="+mj-lt"/>
              </a:rPr>
              <a:t>Tap the highlight.</a:t>
            </a:r>
          </a:p>
          <a:p>
            <a:pPr marL="0" indent="0">
              <a:buNone/>
            </a:pPr>
            <a:r>
              <a:rPr lang="en-US" b="1" dirty="0"/>
              <a:t>Then tap View Thought.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65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2" cy="6848016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See Your Past Thought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Tap the highlight.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89C606"/>
                </a:solidFill>
                <a:latin typeface="+mj-lt"/>
              </a:rPr>
              <a:t>Then tap View Thought.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130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2" cy="6848016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See Your Past Thought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You’ll also see your thought and the text you highlighted on your Dashboard in the </a:t>
            </a:r>
            <a:r>
              <a:rPr lang="en-US" b="1" dirty="0" err="1" smtClean="0">
                <a:solidFill>
                  <a:srgbClr val="89C629"/>
                </a:solidFill>
                <a:latin typeface="+mj-lt"/>
              </a:rPr>
              <a:t>ThinkFeed</a:t>
            </a:r>
            <a:r>
              <a:rPr lang="en-US" dirty="0" smtClean="0"/>
              <a:t>.</a:t>
            </a:r>
            <a:endParaRPr lang="en-US" b="1" dirty="0">
              <a:solidFill>
                <a:srgbClr val="89C606"/>
              </a:solidFill>
              <a:latin typeface="+mj-lt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Green Arro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75" y="969665"/>
            <a:ext cx="988765" cy="55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79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6" y="0"/>
            <a:ext cx="5136012" cy="6848016"/>
          </a:xfrm>
          <a:prstGeom prst="rect">
            <a:avLst/>
          </a:prstGeom>
          <a:effectLst>
            <a:outerShdw blurRad="38100" dist="38100" dir="108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See Your Past Thought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I respond, you’ll see it here.</a:t>
            </a:r>
          </a:p>
          <a:p>
            <a:pPr marL="0" indent="0">
              <a:buNone/>
            </a:pPr>
            <a:r>
              <a:rPr lang="en-US" dirty="0"/>
              <a:t>Tap here to respond to my response.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Green Arro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603" y="2596322"/>
            <a:ext cx="988765" cy="55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19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" y="264569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+mj-lt"/>
              </a:rPr>
              <a:t>Happy Summer Reading!</a:t>
            </a:r>
            <a:endParaRPr lang="en-US" sz="48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2289422" y="3749262"/>
            <a:ext cx="4565156" cy="0"/>
          </a:xfrm>
          <a:prstGeom prst="line">
            <a:avLst/>
          </a:prstGeom>
          <a:ln w="50800">
            <a:solidFill>
              <a:srgbClr val="89C60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67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SummerSail starts today and ends the first week of next school year.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long is SummerSail?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825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We chose you to be part of SummerSail because we think you are responsible! </a:t>
            </a:r>
          </a:p>
          <a:p>
            <a:r>
              <a:rPr lang="en-US" dirty="0" smtClean="0"/>
              <a:t>We know you will work hard to improve your reading skills over the summer.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did you get picked?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30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Read any book of your choosing on your device at least four hours a week.</a:t>
            </a:r>
          </a:p>
          <a:p>
            <a:r>
              <a:rPr lang="en-US" dirty="0" smtClean="0"/>
              <a:t>Make at least four high-quality annotations each week.</a:t>
            </a:r>
          </a:p>
          <a:p>
            <a:r>
              <a:rPr lang="en-US" dirty="0" smtClean="0"/>
              <a:t>Come to the four in-school sessions.</a:t>
            </a:r>
          </a:p>
          <a:p>
            <a:r>
              <a:rPr lang="en-US" dirty="0" smtClean="0"/>
              <a:t>Come to the mid-summer reading celebration!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your job?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40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nternal LightSail">
  <a:themeElements>
    <a:clrScheme name="Custom 1">
      <a:dk1>
        <a:srgbClr val="333333"/>
      </a:dk1>
      <a:lt1>
        <a:srgbClr val="FFFFFF"/>
      </a:lt1>
      <a:dk2>
        <a:srgbClr val="666666"/>
      </a:dk2>
      <a:lt2>
        <a:srgbClr val="F7F7F7"/>
      </a:lt2>
      <a:accent1>
        <a:srgbClr val="87B52F"/>
      </a:accent1>
      <a:accent2>
        <a:srgbClr val="33CCCC"/>
      </a:accent2>
      <a:accent3>
        <a:srgbClr val="CC6633"/>
      </a:accent3>
      <a:accent4>
        <a:srgbClr val="CCCC33"/>
      </a:accent4>
      <a:accent5>
        <a:srgbClr val="33CC66"/>
      </a:accent5>
      <a:accent6>
        <a:srgbClr val="999999"/>
      </a:accent6>
      <a:hlink>
        <a:srgbClr val="87B52F"/>
      </a:hlink>
      <a:folHlink>
        <a:srgbClr val="87B52F"/>
      </a:folHlink>
    </a:clrScheme>
    <a:fontScheme name="LightSail">
      <a:majorFont>
        <a:latin typeface="Avenir Next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Avenir Next Regular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9C606"/>
        </a:solidFill>
        <a:ln>
          <a:noFill/>
        </a:ln>
        <a:effectLst>
          <a:outerShdw blurRad="38100" dist="38100" dir="5400000" rotWithShape="0">
            <a:srgbClr val="000000">
              <a:alpha val="20000"/>
            </a:srgbClr>
          </a:outerShdw>
        </a:effectLst>
      </a:spPr>
      <a:bodyPr wrap="none" lIns="182880" tIns="91440" rIns="182880" bIns="91440" rtlCol="0" anchor="ctr">
        <a:spAutoFit/>
      </a:bodyPr>
      <a:lstStyle>
        <a:defPPr algn="ctr">
          <a:defRPr sz="1600" b="1" dirty="0" smtClean="0">
            <a:latin typeface="+mj-l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46503</TotalTime>
  <Words>1974</Words>
  <Application>Microsoft Macintosh PowerPoint</Application>
  <PresentationFormat>On-screen Show (4:3)</PresentationFormat>
  <Paragraphs>235</Paragraphs>
  <Slides>66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Internal LightSail</vt:lpstr>
      <vt:lpstr>Note to Teacher</vt:lpstr>
      <vt:lpstr>PowerPoint Presentation</vt:lpstr>
      <vt:lpstr>PowerPoint Presentation</vt:lpstr>
      <vt:lpstr>Welcome to SummerSail 2016!</vt:lpstr>
      <vt:lpstr>What is SummerSail?</vt:lpstr>
      <vt:lpstr>Where will you read?</vt:lpstr>
      <vt:lpstr>How long is SummerSail?</vt:lpstr>
      <vt:lpstr>How did you get picked?</vt:lpstr>
      <vt:lpstr>What is your job?</vt:lpstr>
      <vt:lpstr>When are we meeting?</vt:lpstr>
      <vt:lpstr>Where are we meeting?</vt:lpstr>
      <vt:lpstr>What are we doing today?</vt:lpstr>
      <vt:lpstr>PowerPoint Presentation</vt:lpstr>
      <vt:lpstr>Logins</vt:lpstr>
      <vt:lpstr>Log In  for the First Time</vt:lpstr>
      <vt:lpstr>Log In  for the First Time</vt:lpstr>
      <vt:lpstr>Log In  for the First Time</vt:lpstr>
      <vt:lpstr>Log In  for the First Time</vt:lpstr>
      <vt:lpstr>Log In  for the First Time</vt:lpstr>
      <vt:lpstr>Log In  for the First Time</vt:lpstr>
      <vt:lpstr>Dashboard</vt:lpstr>
      <vt:lpstr>PowerPoint Presentation</vt:lpstr>
      <vt:lpstr>Library</vt:lpstr>
      <vt:lpstr>Access the Library</vt:lpstr>
      <vt:lpstr>Access the Library</vt:lpstr>
      <vt:lpstr>Library Notes</vt:lpstr>
      <vt:lpstr>Library Notes</vt:lpstr>
      <vt:lpstr>Library Notes</vt:lpstr>
      <vt:lpstr>Library Notes</vt:lpstr>
      <vt:lpstr>Library Notes</vt:lpstr>
      <vt:lpstr>Open a Book</vt:lpstr>
      <vt:lpstr>In your own words, how do you check out a book from the LightSail Library?</vt:lpstr>
      <vt:lpstr>PowerPoint Presentation</vt:lpstr>
      <vt:lpstr>PowerPoint Presentation</vt:lpstr>
      <vt:lpstr>What is a Lexile?</vt:lpstr>
      <vt:lpstr>How is your Lexile measured?</vt:lpstr>
      <vt:lpstr>Cloze</vt:lpstr>
      <vt:lpstr>Cloze</vt:lpstr>
      <vt:lpstr>Cloze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Cloze Strategy: Predict</vt:lpstr>
      <vt:lpstr>Cloze Strategy: Substitute</vt:lpstr>
      <vt:lpstr>Cloze Strategy: Reread</vt:lpstr>
      <vt:lpstr>Cloze Strategy: Read On</vt:lpstr>
      <vt:lpstr>Cloze Strategy: Eliminate</vt:lpstr>
      <vt:lpstr>Cloze Strategy: Context Clues</vt:lpstr>
      <vt:lpstr>Cloze Strategies</vt:lpstr>
      <vt:lpstr>In your own words, what should you do when you are reading a book and you see a small green box?</vt:lpstr>
      <vt:lpstr>PowerPoint Presentation</vt:lpstr>
      <vt:lpstr>Why might you want to write something in your book?</vt:lpstr>
      <vt:lpstr>Make a Thought</vt:lpstr>
      <vt:lpstr>Make a Thought</vt:lpstr>
      <vt:lpstr>Make a Thought</vt:lpstr>
      <vt:lpstr>Make a Thought</vt:lpstr>
      <vt:lpstr>Make a Thought</vt:lpstr>
      <vt:lpstr>Make a Thought</vt:lpstr>
      <vt:lpstr>Make a Thought</vt:lpstr>
      <vt:lpstr>See Your Past Thought</vt:lpstr>
      <vt:lpstr>See Your Past Thought</vt:lpstr>
      <vt:lpstr>See Your Past Thought</vt:lpstr>
      <vt:lpstr>See Your Past Thought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Christina Brown</cp:lastModifiedBy>
  <cp:revision>586</cp:revision>
  <cp:lastPrinted>2015-06-01T22:41:51Z</cp:lastPrinted>
  <dcterms:created xsi:type="dcterms:W3CDTF">2015-03-11T18:31:59Z</dcterms:created>
  <dcterms:modified xsi:type="dcterms:W3CDTF">2016-05-31T17:03:40Z</dcterms:modified>
  <cp:category/>
</cp:coreProperties>
</file>